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63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1D50D0-4128-40F7-B430-3EFDEF360AB9}" type="datetimeFigureOut">
              <a:rPr lang="en-US" smtClean="0"/>
              <a:pPr/>
              <a:t>10/3/2012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6B2896-0E74-4603-87EA-00FA9E3B192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3307-1564-461F-9C19-E6E34B0A272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3307-1564-461F-9C19-E6E34B0A272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3307-1564-461F-9C19-E6E34B0A272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3307-1564-461F-9C19-E6E34B0A272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3307-1564-461F-9C19-E6E34B0A272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3307-1564-461F-9C19-E6E34B0A272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3307-1564-461F-9C19-E6E34B0A272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3307-1564-461F-9C19-E6E34B0A272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A5D4A3-3744-45ED-B6BF-396A8A7D22D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3307-1564-461F-9C19-E6E34B0A272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3307-1564-461F-9C19-E6E34B0A272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3307-1564-461F-9C19-E6E34B0A272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3307-1564-461F-9C19-E6E34B0A272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3307-1564-461F-9C19-E6E34B0A272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3307-1564-461F-9C19-E6E34B0A272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3307-1564-461F-9C19-E6E34B0A272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3307-1564-461F-9C19-E6E34B0A272B}"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3307-1564-461F-9C19-E6E34B0A272B}"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3307-1564-461F-9C19-E6E34B0A272B}"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3307-1564-461F-9C19-E6E34B0A272B}"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3307-1564-461F-9C19-E6E34B0A272B}"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3307-1564-461F-9C19-E6E34B0A272B}"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3307-1564-461F-9C19-E6E34B0A272B}"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3307-1564-461F-9C19-E6E34B0A272B}"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3307-1564-461F-9C19-E6E34B0A272B}"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3307-1564-461F-9C19-E6E34B0A272B}"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390A41-E4CB-494F-871F-D8DD2094A393}"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390A41-E4CB-494F-871F-D8DD2094A393}"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390A41-E4CB-494F-871F-D8DD2094A393}" type="slidenum">
              <a:rPr lang="en-US" smtClean="0"/>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6D3307-1564-461F-9C19-E6E34B0A272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3307-1564-461F-9C19-E6E34B0A272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3307-1564-461F-9C19-E6E34B0A272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3307-1564-461F-9C19-E6E34B0A272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3307-1564-461F-9C19-E6E34B0A272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3307-1564-461F-9C19-E6E34B0A272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D8BD707-D9CF-40AE-B4C6-C98DA3205C09}" type="datetimeFigureOut">
              <a:rPr lang="en-US" smtClean="0"/>
              <a:pPr/>
              <a:t>10/3/2012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D8BD707-D9CF-40AE-B4C6-C98DA3205C09}" type="datetimeFigureOut">
              <a:rPr lang="en-US" smtClean="0"/>
              <a:pPr/>
              <a:t>10/3/2012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en.wikipedia.org/wiki/File:Flag_of_Uzbekistan.svg" TargetMode="External"/><Relationship Id="rId18" Type="http://schemas.openxmlformats.org/officeDocument/2006/relationships/image" Target="../media/image32.png"/><Relationship Id="rId3" Type="http://schemas.openxmlformats.org/officeDocument/2006/relationships/hyperlink" Target="http://en.wikipedia.org/wiki/File:Flag_of_Slovakia.svg" TargetMode="External"/><Relationship Id="rId21" Type="http://schemas.openxmlformats.org/officeDocument/2006/relationships/hyperlink" Target="http://en.wikipedia.org/wiki/File:Flag_of_Hungary.svg" TargetMode="External"/><Relationship Id="rId7" Type="http://schemas.openxmlformats.org/officeDocument/2006/relationships/hyperlink" Target="http://en.wikipedia.org/wiki/File:Flag_of_Indonesia.svg" TargetMode="External"/><Relationship Id="rId12" Type="http://schemas.openxmlformats.org/officeDocument/2006/relationships/image" Target="../media/image29.png"/><Relationship Id="rId17" Type="http://schemas.openxmlformats.org/officeDocument/2006/relationships/hyperlink" Target="http://en.wikipedia.org/wiki/File:Flag_of_Nigeria.svg" TargetMode="External"/><Relationship Id="rId2" Type="http://schemas.openxmlformats.org/officeDocument/2006/relationships/notesSlide" Target="../notesSlides/notesSlide17.xml"/><Relationship Id="rId16" Type="http://schemas.openxmlformats.org/officeDocument/2006/relationships/image" Target="../media/image31.pn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hyperlink" Target="http://en.wikipedia.org/wiki/File:Flag_of_the_United_Arab_Emirates.svg" TargetMode="External"/><Relationship Id="rId24" Type="http://schemas.openxmlformats.org/officeDocument/2006/relationships/image" Target="../media/image35.png"/><Relationship Id="rId5" Type="http://schemas.openxmlformats.org/officeDocument/2006/relationships/hyperlink" Target="http://en.wikipedia.org/wiki/File:Flag_of_Japan.svg" TargetMode="External"/><Relationship Id="rId15" Type="http://schemas.openxmlformats.org/officeDocument/2006/relationships/hyperlink" Target="http://en.wikipedia.org/wiki/File:Flag_of_Saudi_Arabia.svg" TargetMode="External"/><Relationship Id="rId23" Type="http://schemas.openxmlformats.org/officeDocument/2006/relationships/hyperlink" Target="http://en.wikipedia.org/wiki/File:Flag_of_Nepal.svg" TargetMode="External"/><Relationship Id="rId10" Type="http://schemas.openxmlformats.org/officeDocument/2006/relationships/image" Target="../media/image28.png"/><Relationship Id="rId19" Type="http://schemas.openxmlformats.org/officeDocument/2006/relationships/hyperlink" Target="http://en.wikipedia.org/wiki/File:Flag_of_Bangladesh.svg" TargetMode="External"/><Relationship Id="rId4" Type="http://schemas.openxmlformats.org/officeDocument/2006/relationships/image" Target="../media/image25.png"/><Relationship Id="rId9" Type="http://schemas.openxmlformats.org/officeDocument/2006/relationships/hyperlink" Target="http://en.wikipedia.org/wiki/File:Flag_of_the_Czech_Republic.svg" TargetMode="External"/><Relationship Id="rId14" Type="http://schemas.openxmlformats.org/officeDocument/2006/relationships/image" Target="../media/image30.png"/><Relationship Id="rId22"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3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0" y="0"/>
            <a:ext cx="9144000" cy="6858001"/>
            <a:chOff x="0" y="0"/>
            <a:chExt cx="9144000" cy="6858001"/>
          </a:xfrm>
        </p:grpSpPr>
        <p:pic>
          <p:nvPicPr>
            <p:cNvPr id="3" name="Picture 8" descr="http://img1.carwale.com/ec/8966/img/l/9913.jpg"/>
            <p:cNvPicPr>
              <a:picLocks noChangeAspect="1" noChangeArrowheads="1"/>
            </p:cNvPicPr>
            <p:nvPr/>
          </p:nvPicPr>
          <p:blipFill>
            <a:blip r:embed="rId3" cstate="print"/>
            <a:srcRect/>
            <a:stretch>
              <a:fillRect/>
            </a:stretch>
          </p:blipFill>
          <p:spPr bwMode="auto">
            <a:xfrm>
              <a:off x="0" y="0"/>
              <a:ext cx="9144000" cy="6858001"/>
            </a:xfrm>
            <a:prstGeom prst="rect">
              <a:avLst/>
            </a:prstGeom>
            <a:noFill/>
          </p:spPr>
        </p:pic>
        <p:sp>
          <p:nvSpPr>
            <p:cNvPr id="4" name="Rectangle 3"/>
            <p:cNvSpPr/>
            <p:nvPr/>
          </p:nvSpPr>
          <p:spPr>
            <a:xfrm>
              <a:off x="1447800" y="228600"/>
              <a:ext cx="5867400" cy="707886"/>
            </a:xfrm>
            <a:prstGeom prst="rect">
              <a:avLst/>
            </a:prstGeom>
            <a:solidFill>
              <a:schemeClr val="bg1"/>
            </a:solidFill>
          </p:spPr>
          <p:txBody>
            <a:bodyPr wrap="square">
              <a:spAutoFit/>
            </a:bodyPr>
            <a:lstStyle/>
            <a:p>
              <a:pPr lvl="0" fontAlgn="base">
                <a:spcBef>
                  <a:spcPct val="0"/>
                </a:spcBef>
                <a:spcAft>
                  <a:spcPct val="0"/>
                </a:spcAft>
                <a:tabLst>
                  <a:tab pos="1257300" algn="l"/>
                </a:tabLst>
              </a:pPr>
              <a:r>
                <a:rPr lang="en-US" sz="4000" b="1" dirty="0" smtClean="0">
                  <a:solidFill>
                    <a:srgbClr val="FF0000"/>
                  </a:solidFill>
                  <a:latin typeface="Arial" pitchFamily="34" charset="0"/>
                  <a:ea typeface="Times New Roman" pitchFamily="18" charset="0"/>
                  <a:cs typeface="Arial" pitchFamily="34" charset="0"/>
                </a:rPr>
                <a:t> </a:t>
              </a:r>
              <a:r>
                <a:rPr lang="en-US" sz="4000" b="1" dirty="0" smtClean="0">
                  <a:solidFill>
                    <a:srgbClr val="FFFF00"/>
                  </a:solidFill>
                  <a:latin typeface="Arial" pitchFamily="34" charset="0"/>
                  <a:ea typeface="Times New Roman" pitchFamily="18" charset="0"/>
                  <a:cs typeface="Arial" pitchFamily="34" charset="0"/>
                </a:rPr>
                <a:t>Road Traffic Digest 13</a:t>
              </a:r>
            </a:p>
          </p:txBody>
        </p:sp>
        <p:sp>
          <p:nvSpPr>
            <p:cNvPr id="5" name="Rectangle 4"/>
            <p:cNvSpPr/>
            <p:nvPr/>
          </p:nvSpPr>
          <p:spPr>
            <a:xfrm>
              <a:off x="1143000" y="3962400"/>
              <a:ext cx="6083717" cy="646331"/>
            </a:xfrm>
            <a:prstGeom prst="rect">
              <a:avLst/>
            </a:prstGeom>
            <a:solidFill>
              <a:schemeClr val="bg1"/>
            </a:solidFill>
          </p:spPr>
          <p:txBody>
            <a:bodyPr wrap="none">
              <a:spAutoFit/>
            </a:bodyPr>
            <a:lstStyle/>
            <a:p>
              <a:pPr lvl="0" fontAlgn="base">
                <a:spcBef>
                  <a:spcPct val="0"/>
                </a:spcBef>
                <a:spcAft>
                  <a:spcPct val="0"/>
                </a:spcAft>
                <a:tabLst>
                  <a:tab pos="1257300" algn="l"/>
                </a:tabLst>
              </a:pPr>
              <a:r>
                <a:rPr lang="en-US" sz="3600" b="1" dirty="0" smtClean="0">
                  <a:solidFill>
                    <a:srgbClr val="FFFF00"/>
                  </a:solidFill>
                  <a:latin typeface="Arial" pitchFamily="34" charset="0"/>
                  <a:ea typeface="Times New Roman" pitchFamily="18" charset="0"/>
                  <a:cs typeface="Arial" pitchFamily="34" charset="0"/>
                </a:rPr>
                <a:t>Drinking  &amp;  Driving [Part I]</a:t>
              </a:r>
              <a:endParaRPr lang="en-US" sz="3600" b="1" dirty="0" smtClean="0">
                <a:solidFill>
                  <a:srgbClr val="FFFF00"/>
                </a:solidFill>
                <a:latin typeface="Arial" pitchFamily="34" charset="0"/>
                <a:ea typeface="Times New Roman" pitchFamily="18" charset="0"/>
                <a:cs typeface="Mangal" pitchFamily="2"/>
              </a:endParaRPr>
            </a:p>
          </p:txBody>
        </p:sp>
        <p:sp>
          <p:nvSpPr>
            <p:cNvPr id="6" name="Rectangle 10"/>
            <p:cNvSpPr>
              <a:spLocks noChangeArrowheads="1"/>
            </p:cNvSpPr>
            <p:nvPr/>
          </p:nvSpPr>
          <p:spPr bwMode="auto">
            <a:xfrm>
              <a:off x="4724400" y="6019800"/>
              <a:ext cx="3490636" cy="461665"/>
            </a:xfrm>
            <a:prstGeom prst="rect">
              <a:avLst/>
            </a:prstGeom>
            <a:noFill/>
            <a:ln w="9525">
              <a:noFill/>
              <a:miter lim="800000"/>
              <a:headEnd/>
              <a:tailEnd/>
            </a:ln>
            <a:effectLst/>
          </p:spPr>
          <p:txBody>
            <a:bodyPr wrap="none">
              <a:spAutoFit/>
            </a:bodyPr>
            <a:lstStyle/>
            <a:p>
              <a:r>
                <a:rPr lang="en-US" sz="2400" dirty="0"/>
                <a:t>www.tsunamionroads.org</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p:nvPr/>
        </p:nvGrpSpPr>
        <p:grpSpPr>
          <a:xfrm>
            <a:off x="152400" y="0"/>
            <a:ext cx="8763000" cy="6594106"/>
            <a:chOff x="152400" y="0"/>
            <a:chExt cx="8763000" cy="6594106"/>
          </a:xfrm>
        </p:grpSpPr>
        <p:sp>
          <p:nvSpPr>
            <p:cNvPr id="2" name="Rectangle 1"/>
            <p:cNvSpPr/>
            <p:nvPr/>
          </p:nvSpPr>
          <p:spPr>
            <a:xfrm>
              <a:off x="152400" y="1447800"/>
              <a:ext cx="8763000" cy="3200876"/>
            </a:xfrm>
            <a:prstGeom prst="rect">
              <a:avLst/>
            </a:prstGeom>
          </p:spPr>
          <p:txBody>
            <a:bodyPr wrap="square">
              <a:spAutoFit/>
            </a:bodyPr>
            <a:lstStyle/>
            <a:p>
              <a:pPr lvl="0" algn="just" eaLnBrk="0" fontAlgn="base" hangingPunct="0">
                <a:spcBef>
                  <a:spcPct val="0"/>
                </a:spcBef>
                <a:spcAft>
                  <a:spcPct val="0"/>
                </a:spcAft>
              </a:pPr>
              <a:r>
                <a:rPr lang="en-US" sz="2800" i="1" dirty="0" smtClean="0">
                  <a:latin typeface="Arial" pitchFamily="34" charset="0"/>
                  <a:ea typeface="Times New Roman" pitchFamily="18" charset="0"/>
                  <a:cs typeface="Century Gothic" pitchFamily="34" charset="0"/>
                </a:rPr>
                <a:t>                       </a:t>
              </a:r>
              <a:r>
                <a:rPr lang="en-US" sz="2800" b="1" i="1" dirty="0" smtClean="0">
                  <a:solidFill>
                    <a:srgbClr val="FFFF00"/>
                  </a:solidFill>
                  <a:latin typeface="Arial" pitchFamily="34" charset="0"/>
                  <a:ea typeface="Times New Roman" pitchFamily="18" charset="0"/>
                  <a:cs typeface="Century Gothic" pitchFamily="34" charset="0"/>
                </a:rPr>
                <a:t>MEN  Vs  WOMEN</a:t>
              </a:r>
            </a:p>
            <a:p>
              <a:pPr lvl="0" algn="just" eaLnBrk="0" fontAlgn="base" hangingPunct="0">
                <a:spcBef>
                  <a:spcPct val="0"/>
                </a:spcBef>
                <a:spcAft>
                  <a:spcPct val="0"/>
                </a:spcAft>
              </a:pPr>
              <a:endParaRPr lang="en-US" sz="2800" b="1" i="1" dirty="0" smtClean="0">
                <a:solidFill>
                  <a:srgbClr val="FF0000"/>
                </a:solidFill>
                <a:latin typeface="Arial" pitchFamily="34" charset="0"/>
                <a:ea typeface="Times New Roman" pitchFamily="18" charset="0"/>
                <a:cs typeface="Century Gothic" pitchFamily="34" charset="0"/>
              </a:endParaRPr>
            </a:p>
            <a:p>
              <a:pPr lvl="0" algn="just" eaLnBrk="0" fontAlgn="base" hangingPunct="0">
                <a:spcBef>
                  <a:spcPct val="0"/>
                </a:spcBef>
                <a:spcAft>
                  <a:spcPct val="0"/>
                </a:spcAft>
              </a:pPr>
              <a:r>
                <a:rPr lang="en-US" sz="2800" b="1" i="1" dirty="0" smtClean="0">
                  <a:solidFill>
                    <a:srgbClr val="FF0000"/>
                  </a:solidFill>
                  <a:latin typeface="Arial" pitchFamily="34" charset="0"/>
                  <a:ea typeface="Times New Roman" pitchFamily="18" charset="0"/>
                  <a:cs typeface="Century Gothic" pitchFamily="34" charset="0"/>
                </a:rPr>
                <a:t>    </a:t>
              </a:r>
              <a:r>
                <a:rPr lang="en-US" sz="2800" b="1" dirty="0" smtClean="0">
                  <a:solidFill>
                    <a:srgbClr val="FF0000"/>
                  </a:solidFill>
                  <a:latin typeface="Arial" pitchFamily="34" charset="0"/>
                  <a:ea typeface="Times New Roman" pitchFamily="18" charset="0"/>
                  <a:cs typeface="Arial" pitchFamily="34" charset="0"/>
                </a:rPr>
                <a:t>Men can 'hold their drink' better than women </a:t>
              </a:r>
            </a:p>
            <a:p>
              <a:pPr lvl="0" algn="just" eaLnBrk="0" fontAlgn="base" hangingPunct="0">
                <a:spcBef>
                  <a:spcPct val="0"/>
                </a:spcBef>
                <a:spcAft>
                  <a:spcPct val="0"/>
                </a:spcAft>
              </a:pPr>
              <a:endParaRPr lang="en-US" sz="1100" dirty="0" smtClean="0">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en-US" sz="2400" dirty="0" smtClean="0">
                  <a:latin typeface="Arial" pitchFamily="34" charset="0"/>
                  <a:ea typeface="Times New Roman" pitchFamily="18" charset="0"/>
                  <a:cs typeface="Arial" pitchFamily="34" charset="0"/>
                </a:rPr>
                <a:t>  </a:t>
              </a:r>
              <a:r>
                <a:rPr lang="en-US" sz="2400" b="1" dirty="0" smtClean="0">
                  <a:solidFill>
                    <a:srgbClr val="FFFF00"/>
                  </a:solidFill>
                  <a:latin typeface="Arial" pitchFamily="34" charset="0"/>
                  <a:ea typeface="Times New Roman" pitchFamily="18" charset="0"/>
                  <a:cs typeface="Arial" pitchFamily="34" charset="0"/>
                </a:rPr>
                <a:t>Women have 25% less tolerance as compared to males. </a:t>
              </a:r>
            </a:p>
            <a:p>
              <a:pPr lvl="0" algn="just" eaLnBrk="0" fontAlgn="base" hangingPunct="0">
                <a:spcBef>
                  <a:spcPct val="0"/>
                </a:spcBef>
                <a:spcAft>
                  <a:spcPct val="0"/>
                </a:spcAft>
              </a:pPr>
              <a:endParaRPr lang="en-US" sz="1100" dirty="0" smtClean="0">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en-US" sz="2400" dirty="0" smtClean="0">
                  <a:latin typeface="Arial" pitchFamily="34" charset="0"/>
                  <a:ea typeface="Times New Roman" pitchFamily="18" charset="0"/>
                  <a:cs typeface="Arial" pitchFamily="34" charset="0"/>
                </a:rPr>
                <a:t> </a:t>
              </a:r>
              <a:r>
                <a:rPr lang="en-US" sz="2400" b="1" dirty="0" smtClean="0">
                  <a:solidFill>
                    <a:srgbClr val="92D050"/>
                  </a:solidFill>
                  <a:latin typeface="Arial" pitchFamily="34" charset="0"/>
                  <a:ea typeface="Times New Roman" pitchFamily="18" charset="0"/>
                  <a:cs typeface="Arial" pitchFamily="34" charset="0"/>
                </a:rPr>
                <a:t>For the same body weight, women have more proportion of fatty tissue than men, so for the same amount of liquor consumed they reach a higher blood alcohol level.</a:t>
              </a:r>
              <a:endParaRPr lang="en-US" sz="2400" b="1" i="1" dirty="0" smtClean="0">
                <a:latin typeface="Arial" pitchFamily="34" charset="0"/>
                <a:ea typeface="Times New Roman" pitchFamily="18" charset="0"/>
                <a:cs typeface="Century Gothic" pitchFamily="34" charset="0"/>
              </a:endParaRPr>
            </a:p>
          </p:txBody>
        </p:sp>
        <p:pic>
          <p:nvPicPr>
            <p:cNvPr id="3" name="Picture 8" descr="http://t0.gstatic.com/images?q=tbn:ANd9GcStkk6I3TdLcCOZCj3wOwRWjeOpb2qn8KfX6duzlIVPC4Wby9YeCA"/>
            <p:cNvPicPr>
              <a:picLocks noChangeAspect="1" noChangeArrowheads="1"/>
            </p:cNvPicPr>
            <p:nvPr/>
          </p:nvPicPr>
          <p:blipFill>
            <a:blip r:embed="rId3" cstate="print"/>
            <a:srcRect/>
            <a:stretch>
              <a:fillRect/>
            </a:stretch>
          </p:blipFill>
          <p:spPr bwMode="auto">
            <a:xfrm>
              <a:off x="3048000" y="4648199"/>
              <a:ext cx="2924175" cy="1945907"/>
            </a:xfrm>
            <a:prstGeom prst="rect">
              <a:avLst/>
            </a:prstGeom>
            <a:noFill/>
          </p:spPr>
        </p:pic>
        <p:pic>
          <p:nvPicPr>
            <p:cNvPr id="26625" name="Picture 1" descr="D:\Documents and Settings\Dr. Sanjay K\Desktop\Picture1.jpg"/>
            <p:cNvPicPr>
              <a:picLocks noChangeAspect="1" noChangeArrowheads="1"/>
            </p:cNvPicPr>
            <p:nvPr/>
          </p:nvPicPr>
          <p:blipFill>
            <a:blip r:embed="rId4" cstate="print"/>
            <a:srcRect/>
            <a:stretch>
              <a:fillRect/>
            </a:stretch>
          </p:blipFill>
          <p:spPr bwMode="auto">
            <a:xfrm>
              <a:off x="228600" y="0"/>
              <a:ext cx="1480111" cy="2286000"/>
            </a:xfrm>
            <a:prstGeom prst="rect">
              <a:avLst/>
            </a:prstGeom>
            <a:noFill/>
          </p:spPr>
        </p:pic>
        <p:pic>
          <p:nvPicPr>
            <p:cNvPr id="26626" name="Picture 2" descr="D:\Documents and Settings\Dr. Sanjay K\Desktop\Picture2.jpg"/>
            <p:cNvPicPr>
              <a:picLocks noChangeAspect="1" noChangeArrowheads="1"/>
            </p:cNvPicPr>
            <p:nvPr/>
          </p:nvPicPr>
          <p:blipFill>
            <a:blip r:embed="rId5" cstate="print"/>
            <a:srcRect r="8800"/>
            <a:stretch>
              <a:fillRect/>
            </a:stretch>
          </p:blipFill>
          <p:spPr bwMode="auto">
            <a:xfrm>
              <a:off x="7239000" y="0"/>
              <a:ext cx="1496356" cy="2209800"/>
            </a:xfrm>
            <a:prstGeom prst="rect">
              <a:avLst/>
            </a:prstGeom>
            <a:noFill/>
          </p:spPr>
        </p:pic>
        <p:sp>
          <p:nvSpPr>
            <p:cNvPr id="6" name="Rectangle 10"/>
            <p:cNvSpPr>
              <a:spLocks noChangeArrowheads="1"/>
            </p:cNvSpPr>
            <p:nvPr/>
          </p:nvSpPr>
          <p:spPr bwMode="auto">
            <a:xfrm>
              <a:off x="5257800" y="6019800"/>
              <a:ext cx="3490636" cy="461665"/>
            </a:xfrm>
            <a:prstGeom prst="rect">
              <a:avLst/>
            </a:prstGeom>
            <a:noFill/>
            <a:ln w="9525">
              <a:noFill/>
              <a:miter lim="800000"/>
              <a:headEnd/>
              <a:tailEnd/>
            </a:ln>
            <a:effectLst/>
          </p:spPr>
          <p:txBody>
            <a:bodyPr wrap="none">
              <a:spAutoFit/>
            </a:bodyPr>
            <a:lstStyle/>
            <a:p>
              <a:r>
                <a:rPr lang="en-US" sz="2400" dirty="0"/>
                <a:t>www.tsunamionroads.org</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28600" y="228600"/>
            <a:ext cx="86868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hangingPunct="0"/>
            <a:r>
              <a:rPr lang="en-US" sz="2800" b="1" dirty="0" smtClean="0"/>
              <a:t>            </a:t>
            </a:r>
            <a:r>
              <a:rPr lang="en-US" sz="2800" b="1" dirty="0" smtClean="0">
                <a:solidFill>
                  <a:srgbClr val="FFFF00"/>
                </a:solidFill>
                <a:latin typeface="Arial Rounded MT Bold" pitchFamily="34" charset="0"/>
              </a:rPr>
              <a:t>THE  DOSE  Vs  ACCIDENT  RISK</a:t>
            </a:r>
            <a:endParaRPr lang="en-US" sz="2800" dirty="0" smtClean="0">
              <a:solidFill>
                <a:srgbClr val="FFFF00"/>
              </a:solidFill>
              <a:latin typeface="Arial Rounded MT Bold" pitchFamily="34" charset="0"/>
            </a:endParaRPr>
          </a:p>
          <a:p>
            <a:pPr hangingPunct="0"/>
            <a:r>
              <a:rPr lang="en-US" sz="2000" b="1" dirty="0" smtClean="0"/>
              <a:t> </a:t>
            </a:r>
            <a:r>
              <a:rPr lang="en-US" sz="2000" dirty="0" smtClean="0">
                <a:latin typeface="Arial" pitchFamily="34" charset="0"/>
                <a:cs typeface="Arial" pitchFamily="34" charset="0"/>
              </a:rPr>
              <a:t> </a:t>
            </a:r>
          </a:p>
          <a:p>
            <a:pPr hangingPunct="0">
              <a:buFont typeface="Arial" pitchFamily="34" charset="0"/>
              <a:buChar char="•"/>
            </a:pPr>
            <a:r>
              <a:rPr lang="en-US" sz="2400" b="1" dirty="0" smtClean="0">
                <a:latin typeface="Arial" pitchFamily="34" charset="0"/>
                <a:cs typeface="Arial" pitchFamily="34" charset="0"/>
              </a:rPr>
              <a:t> Any level in blood above zero is associated with risk. </a:t>
            </a:r>
          </a:p>
          <a:p>
            <a:pPr hangingPunct="0"/>
            <a:endParaRPr lang="en-US" sz="1100" dirty="0" smtClean="0">
              <a:latin typeface="Arial" pitchFamily="34" charset="0"/>
              <a:cs typeface="Arial" pitchFamily="34" charset="0"/>
            </a:endParaRPr>
          </a:p>
          <a:p>
            <a:pPr algn="just" hangingPunct="0">
              <a:buFont typeface="Arial" pitchFamily="34" charset="0"/>
              <a:buChar char="•"/>
            </a:pPr>
            <a:r>
              <a:rPr lang="en-US" sz="2400" b="1" dirty="0" smtClean="0">
                <a:solidFill>
                  <a:schemeClr val="accent6">
                    <a:lumMod val="60000"/>
                    <a:lumOff val="40000"/>
                  </a:schemeClr>
                </a:solidFill>
                <a:latin typeface="Arial" pitchFamily="34" charset="0"/>
                <a:cs typeface="Arial" pitchFamily="34" charset="0"/>
              </a:rPr>
              <a:t> </a:t>
            </a:r>
            <a:r>
              <a:rPr lang="en-US" sz="2400" b="1" dirty="0" smtClean="0">
                <a:solidFill>
                  <a:srgbClr val="92D050"/>
                </a:solidFill>
                <a:latin typeface="Arial" pitchFamily="34" charset="0"/>
                <a:cs typeface="Arial" pitchFamily="34" charset="0"/>
              </a:rPr>
              <a:t>The risk of crash increases significantly at a BAC [blood alcohol concentration] level of 0.04g/dl.  </a:t>
            </a:r>
          </a:p>
          <a:p>
            <a:pPr hangingPunct="0"/>
            <a:endParaRPr lang="en-US" sz="1100" dirty="0" smtClean="0">
              <a:latin typeface="Arial" pitchFamily="34" charset="0"/>
              <a:cs typeface="Arial" pitchFamily="34" charset="0"/>
            </a:endParaRPr>
          </a:p>
          <a:p>
            <a:pPr algn="just" hangingPunct="0">
              <a:buFont typeface="Arial" pitchFamily="34" charset="0"/>
              <a:buChar char="•"/>
            </a:pPr>
            <a:r>
              <a:rPr lang="en-US" sz="2400" b="1" dirty="0" smtClean="0">
                <a:solidFill>
                  <a:srgbClr val="FF0000"/>
                </a:solidFill>
                <a:latin typeface="Arial" pitchFamily="34" charset="0"/>
                <a:cs typeface="Arial" pitchFamily="34" charset="0"/>
              </a:rPr>
              <a:t> A two-fold increase above legal limit increases the chances of accidents by 30 times. </a:t>
            </a:r>
          </a:p>
          <a:p>
            <a:pPr hangingPunct="0"/>
            <a:endParaRPr lang="en-US" sz="1100" dirty="0" smtClean="0">
              <a:latin typeface="Arial" pitchFamily="34" charset="0"/>
              <a:cs typeface="Arial" pitchFamily="34" charset="0"/>
            </a:endParaRPr>
          </a:p>
          <a:p>
            <a:pPr algn="just" hangingPunct="0"/>
            <a:r>
              <a:rPr lang="en-US" sz="2400" b="1" dirty="0" smtClean="0">
                <a:solidFill>
                  <a:srgbClr val="FFFF00"/>
                </a:solidFill>
                <a:latin typeface="Arial" pitchFamily="34" charset="0"/>
                <a:cs typeface="Arial" pitchFamily="34" charset="0"/>
              </a:rPr>
              <a:t>In simple words, just one drink or one peg of alcohol (30ml of 42.8% by volume] is enough to impair your driving performance. </a:t>
            </a:r>
          </a:p>
          <a:p>
            <a:pPr hangingPunct="0"/>
            <a:endParaRPr lang="en-US" sz="1100" dirty="0" smtClean="0">
              <a:latin typeface="Arial" pitchFamily="34" charset="0"/>
              <a:cs typeface="Arial" pitchFamily="34" charset="0"/>
            </a:endParaRPr>
          </a:p>
          <a:p>
            <a:pPr hangingPunct="0"/>
            <a:r>
              <a:rPr lang="en-US" sz="2400" b="1" dirty="0" smtClean="0">
                <a:latin typeface="Arial" pitchFamily="34" charset="0"/>
                <a:cs typeface="Arial" pitchFamily="34" charset="0"/>
              </a:rPr>
              <a:t>The Legal BAC Limit for driving in India is 0.03g/dl .</a:t>
            </a:r>
          </a:p>
        </p:txBody>
      </p:sp>
      <p:sp>
        <p:nvSpPr>
          <p:cNvPr id="3" name="Rectangle 10"/>
          <p:cNvSpPr>
            <a:spLocks noChangeArrowheads="1"/>
          </p:cNvSpPr>
          <p:nvPr/>
        </p:nvSpPr>
        <p:spPr bwMode="auto">
          <a:xfrm>
            <a:off x="4724400" y="6019800"/>
            <a:ext cx="3490636" cy="461665"/>
          </a:xfrm>
          <a:prstGeom prst="rect">
            <a:avLst/>
          </a:prstGeom>
          <a:noFill/>
          <a:ln w="9525">
            <a:noFill/>
            <a:miter lim="800000"/>
            <a:headEnd/>
            <a:tailEnd/>
          </a:ln>
          <a:effectLst/>
        </p:spPr>
        <p:txBody>
          <a:bodyPr wrap="none">
            <a:spAutoFit/>
          </a:bodyPr>
          <a:lstStyle/>
          <a:p>
            <a:r>
              <a:rPr lang="en-US" sz="2400" dirty="0"/>
              <a:t>www.tsunamionroads.org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86800" cy="5247590"/>
          </a:xfrm>
          <a:prstGeom prst="rect">
            <a:avLst/>
          </a:prstGeom>
        </p:spPr>
        <p:txBody>
          <a:bodyPr wrap="square">
            <a:spAutoFit/>
          </a:bodyPr>
          <a:lstStyle/>
          <a:p>
            <a:pPr hangingPunct="0"/>
            <a:r>
              <a:rPr lang="en-US" sz="2800" b="1" dirty="0" smtClean="0">
                <a:solidFill>
                  <a:srgbClr val="FFFF00"/>
                </a:solidFill>
                <a:latin typeface="Arial" pitchFamily="34" charset="0"/>
                <a:ea typeface="Times New Roman" pitchFamily="18" charset="0"/>
                <a:cs typeface="Arial" pitchFamily="34" charset="0"/>
              </a:rPr>
              <a:t>     HOW MUCH  CAN ONE DRINK SAFELY ???</a:t>
            </a:r>
          </a:p>
          <a:p>
            <a:pPr hangingPunct="0"/>
            <a:r>
              <a:rPr lang="en-US" sz="2000" b="1" dirty="0" smtClean="0">
                <a:solidFill>
                  <a:srgbClr val="FFFF00"/>
                </a:solidFill>
                <a:latin typeface="Arial" pitchFamily="34" charset="0"/>
                <a:ea typeface="Times New Roman" pitchFamily="18" charset="0"/>
                <a:cs typeface="Arial" pitchFamily="34" charset="0"/>
              </a:rPr>
              <a:t>                                           Or </a:t>
            </a:r>
          </a:p>
          <a:p>
            <a:pPr hangingPunct="0"/>
            <a:r>
              <a:rPr lang="en-US" sz="2400" b="1" dirty="0" smtClean="0">
                <a:solidFill>
                  <a:srgbClr val="FFFF00"/>
                </a:solidFill>
                <a:latin typeface="Arial" pitchFamily="34" charset="0"/>
                <a:ea typeface="Times New Roman" pitchFamily="18" charset="0"/>
                <a:cs typeface="Arial" pitchFamily="34" charset="0"/>
              </a:rPr>
              <a:t>How to calculate your BAC level after consuming alcohol</a:t>
            </a:r>
          </a:p>
          <a:p>
            <a:pPr hangingPunct="0"/>
            <a:endParaRPr lang="en-US" sz="1100" dirty="0" smtClean="0">
              <a:latin typeface="Arial" pitchFamily="34" charset="0"/>
              <a:ea typeface="Times New Roman" pitchFamily="18" charset="0"/>
              <a:cs typeface="Arial" pitchFamily="34" charset="0"/>
            </a:endParaRPr>
          </a:p>
          <a:p>
            <a:pPr algn="just" hangingPunct="0"/>
            <a:r>
              <a:rPr lang="en-US" sz="2400" dirty="0" smtClean="0">
                <a:solidFill>
                  <a:srgbClr val="92D050"/>
                </a:solidFill>
                <a:latin typeface="Arial" pitchFamily="34" charset="0"/>
                <a:ea typeface="Times New Roman" pitchFamily="18" charset="0"/>
                <a:cs typeface="Arial" pitchFamily="34" charset="0"/>
              </a:rPr>
              <a:t>        </a:t>
            </a:r>
            <a:r>
              <a:rPr lang="en-US" sz="2400" b="1" dirty="0" smtClean="0">
                <a:solidFill>
                  <a:srgbClr val="92D050"/>
                </a:solidFill>
                <a:latin typeface="Arial" pitchFamily="34" charset="0"/>
                <a:ea typeface="Times New Roman" pitchFamily="18" charset="0"/>
                <a:cs typeface="Arial" pitchFamily="34" charset="0"/>
              </a:rPr>
              <a:t>Everywhere limits of alcohol consumption are mentioned in the form of BAC levels. For a lay man or a drinker it does not explain clearly about ‘how much amount of a particular drink with a particular alcohol concentration will roughly correspond to legal BAC level. So that law-abiding people who want to adhere to safe limit, should have a rough idea. </a:t>
            </a:r>
          </a:p>
          <a:p>
            <a:pPr algn="just" hangingPunct="0"/>
            <a:endParaRPr lang="en-US" sz="2400" dirty="0" smtClean="0">
              <a:latin typeface="Arial" pitchFamily="34" charset="0"/>
              <a:ea typeface="Times New Roman" pitchFamily="18" charset="0"/>
              <a:cs typeface="Arial" pitchFamily="34" charset="0"/>
            </a:endParaRPr>
          </a:p>
          <a:p>
            <a:pPr algn="just" hangingPunct="0"/>
            <a:r>
              <a:rPr lang="en-US" sz="2400" b="1" dirty="0" smtClean="0">
                <a:solidFill>
                  <a:srgbClr val="FF0000"/>
                </a:solidFill>
                <a:latin typeface="Arial" pitchFamily="34" charset="0"/>
                <a:ea typeface="Times New Roman" pitchFamily="18" charset="0"/>
                <a:cs typeface="Arial" pitchFamily="34" charset="0"/>
              </a:rPr>
              <a:t>       </a:t>
            </a:r>
            <a:r>
              <a:rPr lang="en-US" sz="2800" b="1" dirty="0" smtClean="0">
                <a:solidFill>
                  <a:srgbClr val="FF0000"/>
                </a:solidFill>
                <a:latin typeface="Arial" pitchFamily="34" charset="0"/>
                <a:ea typeface="Times New Roman" pitchFamily="18" charset="0"/>
                <a:cs typeface="Arial" pitchFamily="34" charset="0"/>
              </a:rPr>
              <a:t>This is a practical problem that calls for attention of authorities.</a:t>
            </a:r>
            <a:endParaRPr lang="en-US" sz="2800" dirty="0" smtClean="0">
              <a:latin typeface="Arial" pitchFamily="34" charset="0"/>
              <a:ea typeface="Times New Roman" pitchFamily="18" charset="0"/>
              <a:cs typeface="Arial" pitchFamily="34" charset="0"/>
            </a:endParaRPr>
          </a:p>
        </p:txBody>
      </p:sp>
      <p:sp>
        <p:nvSpPr>
          <p:cNvPr id="3" name="Rectangle 2"/>
          <p:cNvSpPr/>
          <p:nvPr/>
        </p:nvSpPr>
        <p:spPr>
          <a:xfrm>
            <a:off x="3234635" y="5715000"/>
            <a:ext cx="5652509" cy="523220"/>
          </a:xfrm>
          <a:prstGeom prst="rect">
            <a:avLst/>
          </a:prstGeom>
        </p:spPr>
        <p:txBody>
          <a:bodyPr wrap="none">
            <a:spAutoFit/>
          </a:bodyPr>
          <a:lstStyle/>
          <a:p>
            <a:pPr lvl="0" algn="just" eaLnBrk="0" fontAlgn="base" hangingPunct="0">
              <a:spcBef>
                <a:spcPct val="0"/>
              </a:spcBef>
              <a:spcAft>
                <a:spcPct val="0"/>
              </a:spcAft>
              <a:tabLst>
                <a:tab pos="2171700" algn="l"/>
              </a:tabLst>
            </a:pPr>
            <a:r>
              <a:rPr lang="en-US" sz="2800" b="1" dirty="0" smtClean="0">
                <a:solidFill>
                  <a:srgbClr val="FFFF00"/>
                </a:solidFill>
                <a:latin typeface="Arial" pitchFamily="34" charset="0"/>
                <a:ea typeface="Times New Roman" pitchFamily="18" charset="0"/>
                <a:cs typeface="Arial" pitchFamily="34" charset="0"/>
              </a:rPr>
              <a:t>      Here is the formula   - - - - - - </a:t>
            </a:r>
          </a:p>
        </p:txBody>
      </p:sp>
      <p:sp>
        <p:nvSpPr>
          <p:cNvPr id="4" name="Rectangle 10"/>
          <p:cNvSpPr>
            <a:spLocks noChangeArrowheads="1"/>
          </p:cNvSpPr>
          <p:nvPr/>
        </p:nvSpPr>
        <p:spPr bwMode="auto">
          <a:xfrm>
            <a:off x="228600" y="6172200"/>
            <a:ext cx="3490636" cy="461665"/>
          </a:xfrm>
          <a:prstGeom prst="rect">
            <a:avLst/>
          </a:prstGeom>
          <a:noFill/>
          <a:ln w="9525">
            <a:noFill/>
            <a:miter lim="800000"/>
            <a:headEnd/>
            <a:tailEnd/>
          </a:ln>
          <a:effectLst/>
        </p:spPr>
        <p:txBody>
          <a:bodyPr wrap="none">
            <a:spAutoFit/>
          </a:bodyPr>
          <a:lstStyle/>
          <a:p>
            <a:r>
              <a:rPr lang="en-US" sz="2400" dirty="0"/>
              <a:t>www.tsunamionroads.org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0" y="228600"/>
            <a:ext cx="8686800" cy="59862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FORMULA FOR  ‘HOW MUCH CAN ONE DRINK SAFELY’ </a:t>
            </a:r>
            <a:endParaRPr kumimoji="0" lang="en-US" sz="2400" b="1" i="0" u="none" strike="noStrike" cap="none" normalizeH="0" baseline="0" dirty="0" smtClean="0">
              <a:ln>
                <a:noFill/>
              </a:ln>
              <a:solidFill>
                <a:srgbClr val="FFFF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r>
              <a:rPr kumimoji="0" lang="en-US" sz="2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a:t>
            </a:r>
            <a:r>
              <a:rPr kumimoji="0" lang="en-US" sz="2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Widmark</a:t>
            </a:r>
            <a:r>
              <a:rPr kumimoji="0" lang="en-US" sz="2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formula]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smtClean="0">
              <a:ln>
                <a:noFill/>
              </a:ln>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effectLst/>
                <a:latin typeface="Arial" pitchFamily="34" charset="0"/>
                <a:ea typeface="Times New Roman" pitchFamily="18" charset="0"/>
                <a:cs typeface="Arial" pitchFamily="34" charset="0"/>
              </a:rPr>
              <a:t> </a:t>
            </a:r>
            <a:r>
              <a:rPr kumimoji="0" lang="en-US"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BAC level =   </a:t>
            </a:r>
            <a:r>
              <a:rPr kumimoji="0" lang="en-US" sz="2000" b="1"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 Amount of Alcohol consumed in grams</a:t>
            </a:r>
            <a:endParaRPr kumimoji="0" lang="en-US" sz="2000" b="1" i="0" u="none" strike="noStrike" cap="none" normalizeH="0" baseline="0" dirty="0" smtClean="0">
              <a:ln>
                <a:noFill/>
              </a:ln>
              <a:solidFill>
                <a:srgbClr val="FF00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Weight of the person X 10 X r</a:t>
            </a:r>
            <a:endParaRPr kumimoji="0" lang="en-US" sz="2000" b="1" i="0" u="none" strike="noStrike" cap="none" normalizeH="0" baseline="0" dirty="0" smtClean="0">
              <a:ln>
                <a:noFill/>
              </a:ln>
              <a:solidFill>
                <a:srgbClr val="FF00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r = </a:t>
            </a:r>
            <a:r>
              <a:rPr kumimoji="0" lang="en-US" sz="20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Widmark</a:t>
            </a:r>
            <a:r>
              <a:rPr kumimoji="0" lang="en-US"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factor that is 0.7 for the man and 0.6 for the woman.</a:t>
            </a:r>
            <a:endParaRPr kumimoji="0" lang="en-US" sz="2000" b="1" i="0" u="none" strike="noStrike" cap="none" normalizeH="0" baseline="0" dirty="0" smtClean="0">
              <a:ln>
                <a:noFill/>
              </a:ln>
              <a:solidFill>
                <a:srgbClr val="FF00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effectLst/>
                <a:latin typeface="Arial" pitchFamily="34" charset="0"/>
                <a:ea typeface="Times New Roman" pitchFamily="18" charset="0"/>
                <a:cs typeface="Arial" pitchFamily="34" charset="0"/>
              </a:rPr>
              <a:t>Example: Suppose an adult male having a weight of 70 kg consume 25 ml of whisky [having 42% alcohol weight by volume i.e. 42 grams in 100 ml of whisky], his BAC level would be:</a:t>
            </a:r>
            <a:endParaRPr kumimoji="0" lang="en-US" sz="2000" b="1" i="0" u="none" strike="noStrike" cap="none" normalizeH="0" baseline="0" dirty="0" smtClean="0">
              <a:ln>
                <a:noFill/>
              </a:ln>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en-US" sz="2000" b="1" dirty="0" smtClean="0">
                <a:latin typeface="Arial" pitchFamily="34" charset="0"/>
                <a:ea typeface="Times New Roman" pitchFamily="18" charset="0"/>
                <a:cs typeface="Arial" pitchFamily="34" charset="0"/>
              </a:rPr>
              <a:t>  </a:t>
            </a:r>
            <a:r>
              <a:rPr kumimoji="0" lang="en-US" sz="2000" b="1" i="0" u="none" strike="noStrike" cap="none" normalizeH="0" baseline="0" dirty="0" smtClean="0">
                <a:ln>
                  <a:noFill/>
                </a:ln>
                <a:effectLst/>
                <a:latin typeface="Arial" pitchFamily="34" charset="0"/>
                <a:ea typeface="Times New Roman" pitchFamily="18" charset="0"/>
                <a:cs typeface="Arial" pitchFamily="34" charset="0"/>
              </a:rPr>
              <a:t> BAC           =       </a:t>
            </a:r>
            <a:r>
              <a:rPr kumimoji="0" lang="en-US" sz="2000" b="1" i="0" u="sng" strike="noStrike" cap="none" normalizeH="0" baseline="0" dirty="0" smtClean="0">
                <a:ln>
                  <a:noFill/>
                </a:ln>
                <a:effectLst/>
                <a:latin typeface="Arial" pitchFamily="34" charset="0"/>
                <a:ea typeface="Times New Roman" pitchFamily="18" charset="0"/>
                <a:cs typeface="Arial" pitchFamily="34" charset="0"/>
              </a:rPr>
              <a:t>10.5 [alcohol in gm in 25 ml of 42% of whisky]</a:t>
            </a:r>
            <a:endParaRPr kumimoji="0" lang="en-US" sz="2000" b="1" i="0" u="none" strike="noStrike" cap="none" normalizeH="0" baseline="0" dirty="0" smtClean="0">
              <a:ln>
                <a:noFill/>
              </a:ln>
              <a:effectLst/>
              <a:latin typeface="Arial" pitchFamily="34" charset="0"/>
            </a:endParaRPr>
          </a:p>
          <a:p>
            <a:pPr lvl="0" algn="just" eaLnBrk="0" fontAlgn="base" hangingPunct="0">
              <a:spcBef>
                <a:spcPct val="0"/>
              </a:spcBef>
              <a:spcAft>
                <a:spcPct val="0"/>
              </a:spcAft>
            </a:pPr>
            <a:r>
              <a:rPr kumimoji="0" lang="en-US" sz="2000" b="1" i="0" u="none" strike="noStrike" cap="none" normalizeH="0" baseline="0" dirty="0" smtClean="0">
                <a:ln>
                  <a:noFill/>
                </a:ln>
                <a:effectLst/>
                <a:latin typeface="Arial" pitchFamily="34" charset="0"/>
                <a:ea typeface="Times New Roman" pitchFamily="18" charset="0"/>
                <a:cs typeface="Arial" pitchFamily="34" charset="0"/>
              </a:rPr>
              <a:t>                                                     70  </a:t>
            </a:r>
            <a:r>
              <a:rPr lang="en-US" sz="2000" b="1" dirty="0" smtClean="0">
                <a:latin typeface="Arial" pitchFamily="34" charset="0"/>
                <a:ea typeface="Times New Roman" pitchFamily="18" charset="0"/>
                <a:cs typeface="Arial" pitchFamily="34" charset="0"/>
              </a:rPr>
              <a:t>X 10  X  0.7 </a:t>
            </a:r>
            <a:endParaRPr kumimoji="0" lang="en-US" sz="2000" b="1" i="0" u="none" strike="noStrike" cap="none" normalizeH="0" baseline="0" dirty="0" smtClean="0">
              <a:ln>
                <a:noFill/>
              </a:ln>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effectLst/>
                <a:latin typeface="Arial" pitchFamily="34" charset="0"/>
                <a:ea typeface="Times New Roman" pitchFamily="18" charset="0"/>
                <a:cs typeface="Arial" pitchFamily="34" charset="0"/>
              </a:rPr>
              <a:t>                               =         0.0214 gm/dl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accent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1"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r>
              <a:rPr kumimoji="0" lang="en-US" sz="2400" b="1" i="1" strike="noStrike" cap="none" normalizeH="0" baseline="0" dirty="0" smtClean="0">
                <a:ln>
                  <a:noFill/>
                </a:ln>
                <a:solidFill>
                  <a:srgbClr val="FFFF00"/>
                </a:solidFill>
                <a:effectLst/>
                <a:latin typeface="Arial" pitchFamily="34" charset="0"/>
                <a:ea typeface="Times New Roman" pitchFamily="18" charset="0"/>
                <a:cs typeface="Arial" pitchFamily="34" charset="0"/>
              </a:rPr>
              <a:t>Thus for a 70 kg male with a normal metabolism a BAC of .03 gm/dl will be achieved by 35 ml of whisky having 42% of alcohol or 300 ml of beer having 5% alcohol. </a:t>
            </a:r>
            <a:endParaRPr kumimoji="0" lang="en-US" sz="2400" b="1" i="1" strike="noStrike" cap="none" normalizeH="0" baseline="0" dirty="0" smtClean="0">
              <a:ln>
                <a:noFill/>
              </a:ln>
              <a:effectLst/>
              <a:latin typeface="Arial" pitchFamily="34" charset="0"/>
              <a:ea typeface="Times New Roman" pitchFamily="18" charset="0"/>
              <a:cs typeface="Arial" pitchFamily="34" charset="0"/>
            </a:endParaRPr>
          </a:p>
        </p:txBody>
      </p:sp>
      <p:pic>
        <p:nvPicPr>
          <p:cNvPr id="3" name="Picture 10" descr="http://t0.gstatic.com/images?q=tbn:ANd9GcRV_n3xX4NzJOSoMd6vJza8T_a_1zkWcD7aaVd_ylTBeLIPg2fmmg"/>
          <p:cNvPicPr>
            <a:picLocks noChangeAspect="1" noChangeArrowheads="1"/>
          </p:cNvPicPr>
          <p:nvPr/>
        </p:nvPicPr>
        <p:blipFill>
          <a:blip r:embed="rId3" cstate="print"/>
          <a:srcRect t="22326"/>
          <a:stretch>
            <a:fillRect/>
          </a:stretch>
        </p:blipFill>
        <p:spPr bwMode="auto">
          <a:xfrm>
            <a:off x="6934200" y="762000"/>
            <a:ext cx="2057400" cy="1295401"/>
          </a:xfrm>
          <a:prstGeom prst="rect">
            <a:avLst/>
          </a:prstGeom>
          <a:noFill/>
        </p:spPr>
      </p:pic>
      <p:sp>
        <p:nvSpPr>
          <p:cNvPr id="4" name="Rectangle 10"/>
          <p:cNvSpPr>
            <a:spLocks noChangeArrowheads="1"/>
          </p:cNvSpPr>
          <p:nvPr/>
        </p:nvSpPr>
        <p:spPr bwMode="auto">
          <a:xfrm>
            <a:off x="152400" y="6248400"/>
            <a:ext cx="3490636" cy="461665"/>
          </a:xfrm>
          <a:prstGeom prst="rect">
            <a:avLst/>
          </a:prstGeom>
          <a:noFill/>
          <a:ln w="9525">
            <a:noFill/>
            <a:miter lim="800000"/>
            <a:headEnd/>
            <a:tailEnd/>
          </a:ln>
          <a:effectLst/>
        </p:spPr>
        <p:txBody>
          <a:bodyPr wrap="none">
            <a:spAutoFit/>
          </a:bodyPr>
          <a:lstStyle/>
          <a:p>
            <a:r>
              <a:rPr lang="en-US" sz="2400" dirty="0"/>
              <a:t>www.tsunamionroads.org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0" y="381000"/>
            <a:ext cx="8686800" cy="48628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171700" algn="l"/>
              </a:tabLst>
            </a:pPr>
            <a:r>
              <a:rPr kumimoji="0" lang="en-US" sz="2800" b="1" i="0" u="none" strike="noStrike" cap="none" normalizeH="0" baseline="0" dirty="0" smtClean="0">
                <a:ln>
                  <a:noFill/>
                </a:ln>
                <a:effectLst/>
                <a:latin typeface="Arial" pitchFamily="34" charset="0"/>
                <a:ea typeface="Times New Roman" pitchFamily="18" charset="0"/>
                <a:cs typeface="Arial" pitchFamily="34" charset="0"/>
              </a:rPr>
              <a:t>      </a:t>
            </a:r>
            <a:r>
              <a:rPr kumimoji="0" lang="en-US" sz="28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HOW TO COMBAT DRUNKEN DRIVING</a:t>
            </a:r>
            <a:endParaRPr kumimoji="0" lang="en-US" sz="2800" b="0" i="0" u="none" strike="noStrike" cap="none" normalizeH="0" baseline="0" dirty="0" smtClean="0">
              <a:ln>
                <a:noFill/>
              </a:ln>
              <a:solidFill>
                <a:srgbClr val="FFFF00"/>
              </a:solidFill>
              <a:effectLst/>
              <a:latin typeface="Arial" pitchFamily="34" charset="0"/>
              <a:ea typeface="Times New Roman" pitchFamily="18" charset="0"/>
              <a:cs typeface="Mangal" pitchFamily="2"/>
            </a:endParaRPr>
          </a:p>
          <a:p>
            <a:pPr marL="0" marR="0" lvl="0" indent="0" algn="just" defTabSz="914400" rtl="0" eaLnBrk="0" fontAlgn="base" latinLnBrk="0" hangingPunct="0">
              <a:lnSpc>
                <a:spcPct val="100000"/>
              </a:lnSpc>
              <a:spcBef>
                <a:spcPct val="0"/>
              </a:spcBef>
              <a:spcAft>
                <a:spcPct val="0"/>
              </a:spcAft>
              <a:buClrTx/>
              <a:buSzTx/>
              <a:buFontTx/>
              <a:buNone/>
              <a:tabLst>
                <a:tab pos="2171700" algn="l"/>
              </a:tabLst>
            </a:pPr>
            <a:r>
              <a:rPr kumimoji="0" lang="en-US" b="1" i="0" u="none" strike="noStrike" cap="none" normalizeH="0" baseline="0" dirty="0" smtClean="0">
                <a:ln>
                  <a:noFill/>
                </a:ln>
                <a:effectLst/>
                <a:latin typeface="Arial" pitchFamily="34" charset="0"/>
                <a:ea typeface="Times New Roman" pitchFamily="18" charset="0"/>
                <a:cs typeface="Arial" pitchFamily="34" charset="0"/>
              </a:rPr>
              <a:t> </a:t>
            </a:r>
            <a:r>
              <a:rPr kumimoji="0" lang="en-US" b="0" i="0" u="none" strike="noStrike" cap="none" normalizeH="0" baseline="0" dirty="0" smtClean="0">
                <a:ln>
                  <a:noFill/>
                </a:ln>
                <a:effectLst/>
                <a:latin typeface="Arial" pitchFamily="34" charset="0"/>
                <a:ea typeface="Times New Roman" pitchFamily="18" charset="0"/>
                <a:cs typeface="Arial" pitchFamily="34" charset="0"/>
              </a:rPr>
              <a:t>         </a:t>
            </a:r>
            <a:endParaRPr kumimoji="0" lang="en-US" b="0" i="0" u="none" strike="noStrike" cap="none" normalizeH="0" baseline="0" dirty="0" smtClean="0">
              <a:ln>
                <a:noFill/>
              </a:ln>
              <a:effectLst/>
              <a:latin typeface="Arial" pitchFamily="34" charset="0"/>
              <a:ea typeface="Times New Roman" pitchFamily="18" charset="0"/>
              <a:cs typeface="Mangal" pitchFamily="2"/>
            </a:endParaRPr>
          </a:p>
          <a:p>
            <a:pPr marL="0" marR="0" lvl="0" indent="0" algn="just" defTabSz="914400" rtl="0" eaLnBrk="0" fontAlgn="base" latinLnBrk="0" hangingPunct="0">
              <a:lnSpc>
                <a:spcPct val="100000"/>
              </a:lnSpc>
              <a:spcBef>
                <a:spcPct val="0"/>
              </a:spcBef>
              <a:spcAft>
                <a:spcPct val="0"/>
              </a:spcAft>
              <a:buClrTx/>
              <a:buSzTx/>
              <a:buFontTx/>
              <a:buNone/>
              <a:tabLst>
                <a:tab pos="2171700" algn="l"/>
              </a:tabLst>
            </a:pPr>
            <a:r>
              <a:rPr kumimoji="0" lang="en-US" sz="2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The role of alcohol in traffic safety has generated more controversies than any other topic concerning road accidents. There are so many debatable issues regarding drunken driving not only in India but in the whole world. </a:t>
            </a:r>
          </a:p>
          <a:p>
            <a:pPr marL="0" marR="0" lvl="0" indent="0" algn="just" defTabSz="914400" rtl="0" eaLnBrk="0" fontAlgn="base" latinLnBrk="0" hangingPunct="0">
              <a:lnSpc>
                <a:spcPct val="100000"/>
              </a:lnSpc>
              <a:spcBef>
                <a:spcPct val="0"/>
              </a:spcBef>
              <a:spcAft>
                <a:spcPct val="0"/>
              </a:spcAft>
              <a:buClrTx/>
              <a:buSzTx/>
              <a:buFontTx/>
              <a:buNone/>
              <a:tabLst>
                <a:tab pos="2171700" algn="l"/>
              </a:tabLst>
            </a:pPr>
            <a:endParaRPr lang="en-US" sz="2400" b="1" dirty="0" smtClean="0">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171700" algn="l"/>
              </a:tabLst>
            </a:pPr>
            <a:endParaRPr lang="en-US" sz="2400" b="1" dirty="0" smtClean="0">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171700" algn="l"/>
              </a:tabLst>
            </a:pP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Theoretical measures appear very simple, but mentioning them alone here is not the purpose of this digest. So an honest debate without any business motive and for the real benefit of society will help us to get better answers for this problem. </a:t>
            </a:r>
            <a:endParaRPr kumimoji="0" lang="en-US" b="1" i="0" u="none" strike="noStrike" cap="none" normalizeH="0" baseline="0" dirty="0" smtClean="0">
              <a:ln>
                <a:noFill/>
              </a:ln>
              <a:solidFill>
                <a:srgbClr val="FF0000"/>
              </a:solidFill>
              <a:effectLst/>
              <a:latin typeface="Arial" pitchFamily="34" charset="0"/>
            </a:endParaRPr>
          </a:p>
        </p:txBody>
      </p:sp>
      <p:sp>
        <p:nvSpPr>
          <p:cNvPr id="3" name="Rectangle 10"/>
          <p:cNvSpPr>
            <a:spLocks noChangeArrowheads="1"/>
          </p:cNvSpPr>
          <p:nvPr/>
        </p:nvSpPr>
        <p:spPr bwMode="auto">
          <a:xfrm>
            <a:off x="4724400" y="6019800"/>
            <a:ext cx="3490636" cy="461665"/>
          </a:xfrm>
          <a:prstGeom prst="rect">
            <a:avLst/>
          </a:prstGeom>
          <a:noFill/>
          <a:ln w="9525">
            <a:noFill/>
            <a:miter lim="800000"/>
            <a:headEnd/>
            <a:tailEnd/>
          </a:ln>
          <a:effectLst/>
        </p:spPr>
        <p:txBody>
          <a:bodyPr wrap="none">
            <a:spAutoFit/>
          </a:bodyPr>
          <a:lstStyle/>
          <a:p>
            <a:r>
              <a:rPr lang="en-US" sz="2400" dirty="0"/>
              <a:t>www.tsunamionroads.org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38200"/>
            <a:ext cx="8610600" cy="3170099"/>
          </a:xfrm>
          <a:prstGeom prst="rect">
            <a:avLst/>
          </a:prstGeom>
        </p:spPr>
        <p:txBody>
          <a:bodyPr wrap="square">
            <a:spAutoFit/>
          </a:bodyPr>
          <a:lstStyle/>
          <a:p>
            <a:pPr algn="just"/>
            <a:r>
              <a:rPr lang="en-US" sz="2400" b="1" dirty="0" smtClean="0">
                <a:solidFill>
                  <a:srgbClr val="FFFF00"/>
                </a:solidFill>
                <a:latin typeface="Arial" pitchFamily="34" charset="0"/>
                <a:ea typeface="Times New Roman" pitchFamily="18" charset="0"/>
                <a:cs typeface="Arial" pitchFamily="34" charset="0"/>
              </a:rPr>
              <a:t>    We believe if we really want any solutions for any kinds of social ills it is very important to resolve the controversies surrounding them before coming to actual measures. </a:t>
            </a:r>
          </a:p>
          <a:p>
            <a:pPr algn="just"/>
            <a:endParaRPr lang="en-US" sz="2400" b="1" dirty="0" smtClean="0">
              <a:solidFill>
                <a:srgbClr val="FFFF00"/>
              </a:solidFill>
              <a:latin typeface="Arial" pitchFamily="34" charset="0"/>
              <a:ea typeface="Times New Roman" pitchFamily="18" charset="0"/>
              <a:cs typeface="Arial" pitchFamily="34" charset="0"/>
            </a:endParaRPr>
          </a:p>
          <a:p>
            <a:pPr algn="just"/>
            <a:r>
              <a:rPr lang="en-US" sz="2400" b="1" dirty="0" smtClean="0">
                <a:solidFill>
                  <a:srgbClr val="FFFF00"/>
                </a:solidFill>
                <a:latin typeface="Arial" pitchFamily="34" charset="0"/>
                <a:ea typeface="Times New Roman" pitchFamily="18" charset="0"/>
                <a:cs typeface="Arial" pitchFamily="34" charset="0"/>
              </a:rPr>
              <a:t>               </a:t>
            </a:r>
          </a:p>
          <a:p>
            <a:pPr algn="just"/>
            <a:r>
              <a:rPr lang="en-US" sz="2800" b="1" dirty="0" smtClean="0">
                <a:solidFill>
                  <a:srgbClr val="FF0000"/>
                </a:solidFill>
                <a:latin typeface="Arial" pitchFamily="34" charset="0"/>
                <a:ea typeface="Times New Roman" pitchFamily="18" charset="0"/>
                <a:cs typeface="Arial" pitchFamily="34" charset="0"/>
              </a:rPr>
              <a:t>So let us take these alcohol related controversies</a:t>
            </a:r>
          </a:p>
          <a:p>
            <a:pPr algn="just"/>
            <a:r>
              <a:rPr lang="en-US" sz="2800" b="1" dirty="0" smtClean="0">
                <a:solidFill>
                  <a:srgbClr val="FF0000"/>
                </a:solidFill>
                <a:latin typeface="Arial" pitchFamily="34" charset="0"/>
                <a:ea typeface="Times New Roman" pitchFamily="18" charset="0"/>
                <a:cs typeface="Arial" pitchFamily="34" charset="0"/>
              </a:rPr>
              <a:t>                             one by one - - - - - </a:t>
            </a:r>
            <a:endParaRPr lang="en-US" sz="2800" b="1" dirty="0">
              <a:solidFill>
                <a:srgbClr val="FF0000"/>
              </a:solidFill>
            </a:endParaRPr>
          </a:p>
        </p:txBody>
      </p:sp>
      <p:pic>
        <p:nvPicPr>
          <p:cNvPr id="3" name="Picture 15" descr="297300_226964234026738_100001394883079_608179_1959080763_n"/>
          <p:cNvPicPr>
            <a:picLocks noChangeAspect="1" noChangeArrowheads="1"/>
          </p:cNvPicPr>
          <p:nvPr/>
        </p:nvPicPr>
        <p:blipFill>
          <a:blip r:embed="rId3" cstate="print"/>
          <a:srcRect/>
          <a:stretch>
            <a:fillRect/>
          </a:stretch>
        </p:blipFill>
        <p:spPr bwMode="auto">
          <a:xfrm>
            <a:off x="3124200" y="4114800"/>
            <a:ext cx="1700213" cy="2133600"/>
          </a:xfrm>
          <a:prstGeom prst="rect">
            <a:avLst/>
          </a:prstGeom>
          <a:noFill/>
          <a:ln w="9525">
            <a:noFill/>
            <a:miter lim="800000"/>
            <a:headEnd/>
            <a:tailEnd/>
          </a:ln>
        </p:spPr>
      </p:pic>
      <p:sp>
        <p:nvSpPr>
          <p:cNvPr id="4" name="Rectangle 10"/>
          <p:cNvSpPr>
            <a:spLocks noChangeArrowheads="1"/>
          </p:cNvSpPr>
          <p:nvPr/>
        </p:nvSpPr>
        <p:spPr bwMode="auto">
          <a:xfrm>
            <a:off x="4724400" y="6019800"/>
            <a:ext cx="3490636" cy="461665"/>
          </a:xfrm>
          <a:prstGeom prst="rect">
            <a:avLst/>
          </a:prstGeom>
          <a:noFill/>
          <a:ln w="9525">
            <a:noFill/>
            <a:miter lim="800000"/>
            <a:headEnd/>
            <a:tailEnd/>
          </a:ln>
          <a:effectLst/>
        </p:spPr>
        <p:txBody>
          <a:bodyPr wrap="none">
            <a:spAutoFit/>
          </a:bodyPr>
          <a:lstStyle/>
          <a:p>
            <a:r>
              <a:rPr lang="en-US" sz="2400" dirty="0"/>
              <a:t>www.tsunamionroads.org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0" y="304800"/>
            <a:ext cx="8686800"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1943100" algn="l"/>
                <a:tab pos="2171700" algn="l"/>
              </a:tabLst>
            </a:pPr>
            <a:r>
              <a:rPr kumimoji="0" lang="en-US" sz="28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Controversy 1: Whether to Allow Drinking Before Driving? </a:t>
            </a:r>
          </a:p>
          <a:p>
            <a:pPr marL="0" marR="0" lvl="0" indent="0" algn="just" defTabSz="914400" rtl="0" eaLnBrk="0" fontAlgn="base" latinLnBrk="0" hangingPunct="0">
              <a:lnSpc>
                <a:spcPct val="100000"/>
              </a:lnSpc>
              <a:spcBef>
                <a:spcPct val="0"/>
              </a:spcBef>
              <a:spcAft>
                <a:spcPct val="0"/>
              </a:spcAft>
              <a:buClrTx/>
              <a:buSzTx/>
              <a:buFontTx/>
              <a:buNone/>
              <a:tabLst>
                <a:tab pos="1943100" algn="l"/>
                <a:tab pos="2171700" algn="l"/>
              </a:tabLst>
            </a:pPr>
            <a:r>
              <a:rPr kumimoji="0" lang="en-US" sz="1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tab pos="1943100" algn="l"/>
                <a:tab pos="2171700" algn="l"/>
              </a:tabLst>
            </a:pPr>
            <a:r>
              <a:rPr lang="en-US" sz="2400" b="1" dirty="0" smtClean="0">
                <a:solidFill>
                  <a:schemeClr val="tx2">
                    <a:lumMod val="75000"/>
                  </a:schemeClr>
                </a:solidFill>
                <a:latin typeface="Arial" pitchFamily="34" charset="0"/>
                <a:ea typeface="Times New Roman" pitchFamily="18" charset="0"/>
                <a:cs typeface="Arial" pitchFamily="34" charset="0"/>
              </a:rPr>
              <a:t>           </a:t>
            </a:r>
            <a:r>
              <a:rPr kumimoji="0" lang="en-US" sz="2400" b="1" i="0" u="none" strike="noStrike" cap="none" normalizeH="0" baseline="0" dirty="0" smtClean="0">
                <a:ln>
                  <a:noFill/>
                </a:ln>
                <a:solidFill>
                  <a:srgbClr val="92D050"/>
                </a:solidFill>
                <a:effectLst/>
                <a:latin typeface="Arial" pitchFamily="34" charset="0"/>
                <a:ea typeface="Times New Roman" pitchFamily="18" charset="0"/>
                <a:cs typeface="Arial" pitchFamily="34" charset="0"/>
              </a:rPr>
              <a:t>We know that any level above zero is associated with a higher risk for an accident. </a:t>
            </a:r>
          </a:p>
          <a:p>
            <a:pPr marL="0" marR="0" lvl="0" indent="0" algn="just" defTabSz="914400" rtl="0" eaLnBrk="0" fontAlgn="base" latinLnBrk="0" hangingPunct="0">
              <a:lnSpc>
                <a:spcPct val="100000"/>
              </a:lnSpc>
              <a:spcBef>
                <a:spcPct val="0"/>
              </a:spcBef>
              <a:spcAft>
                <a:spcPct val="0"/>
              </a:spcAft>
              <a:buClrTx/>
              <a:buSzTx/>
              <a:buFontTx/>
              <a:buNone/>
              <a:tabLst>
                <a:tab pos="1943100" algn="l"/>
                <a:tab pos="2171700" algn="l"/>
              </a:tabLst>
            </a:pPr>
            <a:endParaRPr kumimoji="0" lang="en-US"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943100" algn="l"/>
                <a:tab pos="2171700" algn="l"/>
              </a:tabLst>
            </a:pPr>
            <a:r>
              <a:rPr lang="en-US" sz="2400" b="1" dirty="0" smtClean="0">
                <a:solidFill>
                  <a:srgbClr val="FF0000"/>
                </a:solidFill>
                <a:latin typeface="Arial" pitchFamily="34" charset="0"/>
                <a:ea typeface="Times New Roman" pitchFamily="18" charset="0"/>
                <a:cs typeface="Arial" pitchFamily="34" charset="0"/>
              </a:rPr>
              <a:t>              </a:t>
            </a: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In other words, if we stick to ZERO BAC LEVEL, we could save 20,000 casualties on roads due to drunken driving and many more innocent commuters on roads [and the fate of their families]. </a:t>
            </a:r>
          </a:p>
          <a:p>
            <a:pPr marL="0" marR="0" lvl="0" indent="0" algn="just" defTabSz="914400" rtl="0" eaLnBrk="0" fontAlgn="base" latinLnBrk="0" hangingPunct="0">
              <a:lnSpc>
                <a:spcPct val="100000"/>
              </a:lnSpc>
              <a:spcBef>
                <a:spcPct val="0"/>
              </a:spcBef>
              <a:spcAft>
                <a:spcPct val="0"/>
              </a:spcAft>
              <a:buClrTx/>
              <a:buSzTx/>
              <a:buFontTx/>
              <a:buNone/>
              <a:tabLst>
                <a:tab pos="1943100" algn="l"/>
                <a:tab pos="2171700" algn="l"/>
              </a:tabLst>
            </a:pPr>
            <a:r>
              <a:rPr lang="en-US" sz="2400" b="1" dirty="0" smtClean="0">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tab pos="1943100" algn="l"/>
                <a:tab pos="2171700" algn="l"/>
              </a:tabLst>
            </a:pPr>
            <a:r>
              <a:rPr lang="en-US" sz="2800" b="1" dirty="0" smtClean="0">
                <a:latin typeface="Arial" pitchFamily="34" charset="0"/>
                <a:ea typeface="Times New Roman" pitchFamily="18" charset="0"/>
                <a:cs typeface="Arial" pitchFamily="34" charset="0"/>
              </a:rPr>
              <a:t>                   </a:t>
            </a:r>
            <a:r>
              <a:rPr kumimoji="0" lang="en-US" sz="28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Is this a small reward? </a:t>
            </a:r>
          </a:p>
          <a:p>
            <a:pPr lvl="0" algn="just" eaLnBrk="0" fontAlgn="base" hangingPunct="0">
              <a:spcBef>
                <a:spcPct val="0"/>
              </a:spcBef>
              <a:spcAft>
                <a:spcPct val="0"/>
              </a:spcAft>
              <a:tabLst>
                <a:tab pos="1943100" algn="l"/>
                <a:tab pos="2171700" algn="l"/>
              </a:tabLst>
            </a:pPr>
            <a:r>
              <a:rPr kumimoji="0" lang="en-US" sz="2400" b="1" i="0" u="none" strike="noStrike" cap="none" normalizeH="0" baseline="0" dirty="0" smtClean="0">
                <a:ln>
                  <a:noFill/>
                </a:ln>
                <a:effectLst/>
                <a:latin typeface="Arial" pitchFamily="34" charset="0"/>
                <a:ea typeface="Times New Roman" pitchFamily="18" charset="0"/>
                <a:cs typeface="Arial" pitchFamily="34" charset="0"/>
              </a:rPr>
              <a:t>          </a:t>
            </a:r>
          </a:p>
          <a:p>
            <a:pPr lvl="0" algn="just" eaLnBrk="0" fontAlgn="base" hangingPunct="0">
              <a:spcBef>
                <a:spcPct val="0"/>
              </a:spcBef>
              <a:spcAft>
                <a:spcPct val="0"/>
              </a:spcAft>
              <a:tabLst>
                <a:tab pos="1943100" algn="l"/>
                <a:tab pos="2171700" algn="l"/>
              </a:tabLst>
            </a:pPr>
            <a:r>
              <a:rPr kumimoji="0" lang="en-US" sz="2400" b="1" i="0" u="none" strike="noStrike" cap="none" normalizeH="0" baseline="0" dirty="0" smtClean="0">
                <a:ln>
                  <a:noFill/>
                </a:ln>
                <a:effectLst/>
                <a:latin typeface="Arial Rounded MT Bold" pitchFamily="34" charset="0"/>
                <a:ea typeface="Times New Roman" pitchFamily="18" charset="0"/>
                <a:cs typeface="Arial" pitchFamily="34" charset="0"/>
              </a:rPr>
              <a:t>         Certainly a figure of </a:t>
            </a:r>
            <a:r>
              <a:rPr lang="en-US" sz="2400" b="1" dirty="0" smtClean="0">
                <a:latin typeface="Arial Rounded MT Bold" pitchFamily="34" charset="0"/>
              </a:rPr>
              <a:t>20,000/year</a:t>
            </a:r>
            <a:r>
              <a:rPr kumimoji="0" lang="en-US" sz="2400" b="1" i="0" u="none" strike="noStrike" cap="none" normalizeH="0" baseline="0" dirty="0" smtClean="0">
                <a:ln>
                  <a:noFill/>
                </a:ln>
                <a:effectLst/>
                <a:latin typeface="Arial Rounded MT Bold" pitchFamily="34" charset="0"/>
                <a:ea typeface="Times New Roman" pitchFamily="18" charset="0"/>
                <a:cs typeface="Arial" pitchFamily="34" charset="0"/>
              </a:rPr>
              <a:t> is much more as compared to casualties due to terrorist activities </a:t>
            </a:r>
            <a:r>
              <a:rPr kumimoji="0" lang="en-US" sz="2400" b="1" i="0" u="sng" strike="noStrike" cap="none" normalizeH="0" baseline="0" dirty="0" smtClean="0">
                <a:ln>
                  <a:noFill/>
                </a:ln>
                <a:effectLst/>
                <a:latin typeface="Arial Rounded MT Bold" pitchFamily="34" charset="0"/>
                <a:ea typeface="Times New Roman" pitchFamily="18" charset="0"/>
                <a:cs typeface="Arial" pitchFamily="34" charset="0"/>
              </a:rPr>
              <a:t>[</a:t>
            </a:r>
            <a:r>
              <a:rPr kumimoji="0" lang="en-US" sz="2400" b="1" i="0" strike="noStrike" cap="none" normalizeH="0" baseline="0" dirty="0" smtClean="0">
                <a:ln>
                  <a:noFill/>
                </a:ln>
                <a:effectLst/>
                <a:latin typeface="Arial Rounded MT Bold" pitchFamily="34" charset="0"/>
                <a:ea typeface="Times New Roman" pitchFamily="18" charset="0"/>
                <a:cs typeface="Arial" pitchFamily="34" charset="0"/>
              </a:rPr>
              <a:t>700/year] ! !. </a:t>
            </a:r>
            <a:endParaRPr kumimoji="0" lang="en-US" b="1" i="0" strike="noStrike" cap="none" normalizeH="0" baseline="0" dirty="0" smtClean="0">
              <a:ln>
                <a:noFill/>
              </a:ln>
              <a:effectLst/>
              <a:latin typeface="Arial Rounded MT Bold" pitchFamily="34" charset="0"/>
            </a:endParaRPr>
          </a:p>
        </p:txBody>
      </p:sp>
      <p:sp>
        <p:nvSpPr>
          <p:cNvPr id="3" name="Rectangle 10"/>
          <p:cNvSpPr>
            <a:spLocks noChangeArrowheads="1"/>
          </p:cNvSpPr>
          <p:nvPr/>
        </p:nvSpPr>
        <p:spPr bwMode="auto">
          <a:xfrm>
            <a:off x="4724400" y="6019800"/>
            <a:ext cx="3490636" cy="461665"/>
          </a:xfrm>
          <a:prstGeom prst="rect">
            <a:avLst/>
          </a:prstGeom>
          <a:noFill/>
          <a:ln w="9525">
            <a:noFill/>
            <a:miter lim="800000"/>
            <a:headEnd/>
            <a:tailEnd/>
          </a:ln>
          <a:effectLst/>
        </p:spPr>
        <p:txBody>
          <a:bodyPr wrap="none">
            <a:spAutoFit/>
          </a:bodyPr>
          <a:lstStyle/>
          <a:p>
            <a:r>
              <a:rPr lang="en-US" sz="2400" dirty="0"/>
              <a:t>www.tsunamionroads.org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9"/>
          <p:cNvGrpSpPr/>
          <p:nvPr/>
        </p:nvGrpSpPr>
        <p:grpSpPr>
          <a:xfrm>
            <a:off x="228600" y="228600"/>
            <a:ext cx="8610600" cy="6252865"/>
            <a:chOff x="228600" y="228600"/>
            <a:chExt cx="8610600" cy="6252865"/>
          </a:xfrm>
        </p:grpSpPr>
        <p:sp>
          <p:nvSpPr>
            <p:cNvPr id="2" name="Rectangle 1"/>
            <p:cNvSpPr/>
            <p:nvPr/>
          </p:nvSpPr>
          <p:spPr>
            <a:xfrm>
              <a:off x="228600" y="228600"/>
              <a:ext cx="8610600" cy="1200329"/>
            </a:xfrm>
            <a:prstGeom prst="rect">
              <a:avLst/>
            </a:prstGeom>
          </p:spPr>
          <p:txBody>
            <a:bodyPr wrap="square">
              <a:spAutoFit/>
            </a:bodyPr>
            <a:lstStyle/>
            <a:p>
              <a:pPr lvl="0" algn="just" eaLnBrk="0" fontAlgn="base" hangingPunct="0">
                <a:spcBef>
                  <a:spcPct val="0"/>
                </a:spcBef>
                <a:spcAft>
                  <a:spcPct val="0"/>
                </a:spcAft>
                <a:tabLst>
                  <a:tab pos="1943100" algn="l"/>
                  <a:tab pos="2171700" algn="l"/>
                </a:tabLst>
              </a:pPr>
              <a:r>
                <a:rPr lang="en-US" sz="2400" b="1" dirty="0" smtClean="0">
                  <a:solidFill>
                    <a:srgbClr val="FFFF00"/>
                  </a:solidFill>
                  <a:latin typeface="Arial" pitchFamily="34" charset="0"/>
                  <a:ea typeface="Times New Roman" pitchFamily="18" charset="0"/>
                  <a:cs typeface="Arial" pitchFamily="34" charset="0"/>
                </a:rPr>
                <a:t>               There are many countries[some are mentioned below] in the world that take this fact seriously and do not allow drinking before driving or follow a zero BAC limit .</a:t>
              </a:r>
              <a:r>
                <a:rPr lang="en-US" sz="2400" b="1" dirty="0" smtClean="0">
                  <a:solidFill>
                    <a:srgbClr val="00B0F0"/>
                  </a:solidFill>
                  <a:latin typeface="Arial" pitchFamily="34" charset="0"/>
                  <a:ea typeface="Times New Roman" pitchFamily="18" charset="0"/>
                  <a:cs typeface="Arial" pitchFamily="34" charset="0"/>
                </a:rPr>
                <a:t> </a:t>
              </a:r>
              <a:endParaRPr lang="en-US" sz="2400" b="1" u="sng" dirty="0" smtClean="0">
                <a:solidFill>
                  <a:srgbClr val="00B0F0"/>
                </a:solidFill>
                <a:latin typeface="Arial" pitchFamily="34" charset="0"/>
                <a:ea typeface="Times New Roman" pitchFamily="18" charset="0"/>
                <a:cs typeface="Arial" pitchFamily="34" charset="0"/>
              </a:endParaRPr>
            </a:p>
          </p:txBody>
        </p:sp>
        <p:pic>
          <p:nvPicPr>
            <p:cNvPr id="56324" name="Picture 4" descr="http://upload.wikimedia.org/wikipedia/commons/thumb/e/e6/Flag_of_Slovakia.svg/125px-Flag_of_Slovakia.svg.png">
              <a:hlinkClick r:id="rId3" tooltip="Flag of Slovakia"/>
            </p:cNvPr>
            <p:cNvPicPr>
              <a:picLocks noChangeAspect="1" noChangeArrowheads="1"/>
            </p:cNvPicPr>
            <p:nvPr/>
          </p:nvPicPr>
          <p:blipFill>
            <a:blip r:embed="rId4" cstate="print"/>
            <a:srcRect/>
            <a:stretch>
              <a:fillRect/>
            </a:stretch>
          </p:blipFill>
          <p:spPr bwMode="auto">
            <a:xfrm>
              <a:off x="1828800" y="3581400"/>
              <a:ext cx="1190625" cy="790576"/>
            </a:xfrm>
            <a:prstGeom prst="rect">
              <a:avLst/>
            </a:prstGeom>
            <a:noFill/>
          </p:spPr>
        </p:pic>
        <p:pic>
          <p:nvPicPr>
            <p:cNvPr id="56326" name="Picture 6" descr="Centered red circle on a white rectangle.">
              <a:hlinkClick r:id="rId5" tooltip="Flag of Japan"/>
            </p:cNvPr>
            <p:cNvPicPr>
              <a:picLocks noChangeAspect="1" noChangeArrowheads="1"/>
            </p:cNvPicPr>
            <p:nvPr/>
          </p:nvPicPr>
          <p:blipFill>
            <a:blip r:embed="rId6" cstate="print"/>
            <a:srcRect/>
            <a:stretch>
              <a:fillRect/>
            </a:stretch>
          </p:blipFill>
          <p:spPr bwMode="auto">
            <a:xfrm>
              <a:off x="5867400" y="1981200"/>
              <a:ext cx="1190625" cy="790576"/>
            </a:xfrm>
            <a:prstGeom prst="rect">
              <a:avLst/>
            </a:prstGeom>
            <a:noFill/>
          </p:spPr>
        </p:pic>
        <p:pic>
          <p:nvPicPr>
            <p:cNvPr id="56328" name="Picture 8" descr="http://upload.wikimedia.org/wikipedia/commons/thumb/9/9f/Flag_of_Indonesia.svg/125px-Flag_of_Indonesia.svg.png">
              <a:hlinkClick r:id="rId7" tooltip="Flag of Indonesia"/>
            </p:cNvPr>
            <p:cNvPicPr>
              <a:picLocks noChangeAspect="1" noChangeArrowheads="1"/>
            </p:cNvPicPr>
            <p:nvPr/>
          </p:nvPicPr>
          <p:blipFill>
            <a:blip r:embed="rId8" cstate="print"/>
            <a:srcRect/>
            <a:stretch>
              <a:fillRect/>
            </a:stretch>
          </p:blipFill>
          <p:spPr bwMode="auto">
            <a:xfrm>
              <a:off x="4038600" y="1981200"/>
              <a:ext cx="1190625" cy="790576"/>
            </a:xfrm>
            <a:prstGeom prst="rect">
              <a:avLst/>
            </a:prstGeom>
            <a:noFill/>
          </p:spPr>
        </p:pic>
        <p:sp>
          <p:nvSpPr>
            <p:cNvPr id="8" name="Rectangle 7"/>
            <p:cNvSpPr/>
            <p:nvPr/>
          </p:nvSpPr>
          <p:spPr>
            <a:xfrm>
              <a:off x="4038600" y="2743200"/>
              <a:ext cx="1261884" cy="369332"/>
            </a:xfrm>
            <a:prstGeom prst="rect">
              <a:avLst/>
            </a:prstGeom>
          </p:spPr>
          <p:txBody>
            <a:bodyPr wrap="none">
              <a:spAutoFit/>
            </a:bodyPr>
            <a:lstStyle/>
            <a:p>
              <a:r>
                <a:rPr lang="en-US" b="1" dirty="0" smtClean="0">
                  <a:latin typeface="Arial" pitchFamily="34" charset="0"/>
                  <a:ea typeface="Times New Roman" pitchFamily="18" charset="0"/>
                  <a:cs typeface="Arial" pitchFamily="34" charset="0"/>
                </a:rPr>
                <a:t>Indonesia</a:t>
              </a:r>
              <a:endParaRPr lang="en-US" b="1" dirty="0"/>
            </a:p>
          </p:txBody>
        </p:sp>
        <p:sp>
          <p:nvSpPr>
            <p:cNvPr id="9" name="Rectangle 8"/>
            <p:cNvSpPr/>
            <p:nvPr/>
          </p:nvSpPr>
          <p:spPr>
            <a:xfrm>
              <a:off x="1905000" y="4572000"/>
              <a:ext cx="1120820" cy="369332"/>
            </a:xfrm>
            <a:prstGeom prst="rect">
              <a:avLst/>
            </a:prstGeom>
          </p:spPr>
          <p:txBody>
            <a:bodyPr wrap="none">
              <a:spAutoFit/>
            </a:bodyPr>
            <a:lstStyle/>
            <a:p>
              <a:r>
                <a:rPr lang="en-US" b="1" dirty="0" smtClean="0">
                  <a:latin typeface="Arial" pitchFamily="34" charset="0"/>
                  <a:cs typeface="Arial" pitchFamily="34" charset="0"/>
                </a:rPr>
                <a:t>Slovakia</a:t>
              </a:r>
              <a:endParaRPr lang="en-US" b="1" dirty="0"/>
            </a:p>
          </p:txBody>
        </p:sp>
        <p:sp>
          <p:nvSpPr>
            <p:cNvPr id="10" name="Rectangle 9"/>
            <p:cNvSpPr/>
            <p:nvPr/>
          </p:nvSpPr>
          <p:spPr>
            <a:xfrm>
              <a:off x="6096000" y="2819400"/>
              <a:ext cx="851515" cy="369332"/>
            </a:xfrm>
            <a:prstGeom prst="rect">
              <a:avLst/>
            </a:prstGeom>
          </p:spPr>
          <p:txBody>
            <a:bodyPr wrap="none">
              <a:spAutoFit/>
            </a:bodyPr>
            <a:lstStyle/>
            <a:p>
              <a:r>
                <a:rPr lang="en-US" b="1" dirty="0" smtClean="0">
                  <a:latin typeface="Arial" pitchFamily="34" charset="0"/>
                  <a:cs typeface="Arial" pitchFamily="34" charset="0"/>
                </a:rPr>
                <a:t>Japan</a:t>
              </a:r>
              <a:endParaRPr lang="en-US" b="1" dirty="0"/>
            </a:p>
          </p:txBody>
        </p:sp>
        <p:pic>
          <p:nvPicPr>
            <p:cNvPr id="56330" name="Picture 10" descr="http://upload.wikimedia.org/wikipedia/commons/thumb/c/cb/Flag_of_the_Czech_Republic.svg/125px-Flag_of_the_Czech_Republic.svg.png">
              <a:hlinkClick r:id="rId9" tooltip="Flag of Czech Republic"/>
            </p:cNvPr>
            <p:cNvPicPr>
              <a:picLocks noChangeAspect="1" noChangeArrowheads="1"/>
            </p:cNvPicPr>
            <p:nvPr/>
          </p:nvPicPr>
          <p:blipFill>
            <a:blip r:embed="rId10" cstate="print"/>
            <a:srcRect/>
            <a:stretch>
              <a:fillRect/>
            </a:stretch>
          </p:blipFill>
          <p:spPr bwMode="auto">
            <a:xfrm>
              <a:off x="4648200" y="3733800"/>
              <a:ext cx="1190625" cy="790576"/>
            </a:xfrm>
            <a:prstGeom prst="rect">
              <a:avLst/>
            </a:prstGeom>
            <a:noFill/>
          </p:spPr>
        </p:pic>
        <p:sp>
          <p:nvSpPr>
            <p:cNvPr id="12" name="Rectangle 11"/>
            <p:cNvSpPr/>
            <p:nvPr/>
          </p:nvSpPr>
          <p:spPr>
            <a:xfrm>
              <a:off x="4419600" y="4572000"/>
              <a:ext cx="1903085" cy="369332"/>
            </a:xfrm>
            <a:prstGeom prst="rect">
              <a:avLst/>
            </a:prstGeom>
          </p:spPr>
          <p:txBody>
            <a:bodyPr wrap="none">
              <a:spAutoFit/>
            </a:bodyPr>
            <a:lstStyle/>
            <a:p>
              <a:r>
                <a:rPr lang="en-US" b="1" dirty="0" smtClean="0">
                  <a:latin typeface="Arial" pitchFamily="34" charset="0"/>
                  <a:cs typeface="Arial" pitchFamily="34" charset="0"/>
                </a:rPr>
                <a:t>Czech Republic</a:t>
              </a:r>
              <a:endParaRPr lang="en-US" b="1" dirty="0"/>
            </a:p>
          </p:txBody>
        </p:sp>
        <p:pic>
          <p:nvPicPr>
            <p:cNvPr id="56332" name="Picture 12" descr="http://upload.wikimedia.org/wikipedia/commons/thumb/c/cb/Flag_of_the_United_Arab_Emirates.svg/125px-Flag_of_the_United_Arab_Emirates.svg.png">
              <a:hlinkClick r:id="rId11" tooltip="Flag of United Arab Emirates"/>
            </p:cNvPr>
            <p:cNvPicPr>
              <a:picLocks noChangeAspect="1" noChangeArrowheads="1"/>
            </p:cNvPicPr>
            <p:nvPr/>
          </p:nvPicPr>
          <p:blipFill>
            <a:blip r:embed="rId12" cstate="print"/>
            <a:srcRect/>
            <a:stretch>
              <a:fillRect/>
            </a:stretch>
          </p:blipFill>
          <p:spPr bwMode="auto">
            <a:xfrm>
              <a:off x="6127348" y="3733800"/>
              <a:ext cx="1190625" cy="600076"/>
            </a:xfrm>
            <a:prstGeom prst="rect">
              <a:avLst/>
            </a:prstGeom>
            <a:noFill/>
          </p:spPr>
        </p:pic>
        <p:sp>
          <p:nvSpPr>
            <p:cNvPr id="14" name="Rectangle 13"/>
            <p:cNvSpPr/>
            <p:nvPr/>
          </p:nvSpPr>
          <p:spPr>
            <a:xfrm>
              <a:off x="6355948" y="4495800"/>
              <a:ext cx="787395" cy="369332"/>
            </a:xfrm>
            <a:prstGeom prst="rect">
              <a:avLst/>
            </a:prstGeom>
          </p:spPr>
          <p:txBody>
            <a:bodyPr wrap="square">
              <a:spAutoFit/>
            </a:bodyPr>
            <a:lstStyle/>
            <a:p>
              <a:r>
                <a:rPr lang="en-US" b="1" dirty="0" smtClean="0">
                  <a:latin typeface="Arial" pitchFamily="34" charset="0"/>
                  <a:cs typeface="Arial" pitchFamily="34" charset="0"/>
                </a:rPr>
                <a:t>UAE</a:t>
              </a:r>
              <a:r>
                <a:rPr lang="en-US" dirty="0" smtClean="0">
                  <a:latin typeface="Arial" pitchFamily="34" charset="0"/>
                  <a:cs typeface="Arial" pitchFamily="34" charset="0"/>
                </a:rPr>
                <a:t> </a:t>
              </a:r>
              <a:endParaRPr lang="en-US" dirty="0"/>
            </a:p>
          </p:txBody>
        </p:sp>
        <p:pic>
          <p:nvPicPr>
            <p:cNvPr id="56334" name="Picture 14" descr="http://upload.wikimedia.org/wikipedia/commons/thumb/8/84/Flag_of_Uzbekistan.svg/125px-Flag_of_Uzbekistan.svg.png">
              <a:hlinkClick r:id="rId13" tooltip="Flag of Uzbekistan"/>
            </p:cNvPr>
            <p:cNvPicPr>
              <a:picLocks noChangeAspect="1" noChangeArrowheads="1"/>
            </p:cNvPicPr>
            <p:nvPr/>
          </p:nvPicPr>
          <p:blipFill>
            <a:blip r:embed="rId14" cstate="print"/>
            <a:srcRect/>
            <a:stretch>
              <a:fillRect/>
            </a:stretch>
          </p:blipFill>
          <p:spPr bwMode="auto">
            <a:xfrm>
              <a:off x="7498948" y="3657600"/>
              <a:ext cx="1190625" cy="600076"/>
            </a:xfrm>
            <a:prstGeom prst="rect">
              <a:avLst/>
            </a:prstGeom>
            <a:noFill/>
          </p:spPr>
        </p:pic>
        <p:sp>
          <p:nvSpPr>
            <p:cNvPr id="16" name="Rectangle 15"/>
            <p:cNvSpPr/>
            <p:nvPr/>
          </p:nvSpPr>
          <p:spPr>
            <a:xfrm>
              <a:off x="7422748" y="4419600"/>
              <a:ext cx="1402948" cy="369332"/>
            </a:xfrm>
            <a:prstGeom prst="rect">
              <a:avLst/>
            </a:prstGeom>
          </p:spPr>
          <p:txBody>
            <a:bodyPr wrap="none">
              <a:spAutoFit/>
            </a:bodyPr>
            <a:lstStyle/>
            <a:p>
              <a:r>
                <a:rPr lang="en-US" b="1" dirty="0" smtClean="0">
                  <a:latin typeface="Arial" pitchFamily="34" charset="0"/>
                  <a:cs typeface="Arial" pitchFamily="34" charset="0"/>
                </a:rPr>
                <a:t>Uzbekistan</a:t>
              </a:r>
              <a:endParaRPr lang="en-US" dirty="0">
                <a:latin typeface="Arial" pitchFamily="34" charset="0"/>
                <a:cs typeface="Arial" pitchFamily="34" charset="0"/>
              </a:endParaRPr>
            </a:p>
          </p:txBody>
        </p:sp>
        <p:pic>
          <p:nvPicPr>
            <p:cNvPr id="56336" name="Picture 16" descr="http://upload.wikimedia.org/wikipedia/commons/thumb/0/0d/Flag_of_Saudi_Arabia.svg/125px-Flag_of_Saudi_Arabia.svg.png">
              <a:hlinkClick r:id="rId15" tooltip="Flag of Saudi Arabia"/>
            </p:cNvPr>
            <p:cNvPicPr>
              <a:picLocks noChangeAspect="1" noChangeArrowheads="1"/>
            </p:cNvPicPr>
            <p:nvPr/>
          </p:nvPicPr>
          <p:blipFill>
            <a:blip r:embed="rId16" cstate="print"/>
            <a:srcRect/>
            <a:stretch>
              <a:fillRect/>
            </a:stretch>
          </p:blipFill>
          <p:spPr bwMode="auto">
            <a:xfrm>
              <a:off x="533400" y="1905000"/>
              <a:ext cx="1190625" cy="790576"/>
            </a:xfrm>
            <a:prstGeom prst="rect">
              <a:avLst/>
            </a:prstGeom>
            <a:noFill/>
          </p:spPr>
        </p:pic>
        <p:sp>
          <p:nvSpPr>
            <p:cNvPr id="18" name="Rectangle 17"/>
            <p:cNvSpPr/>
            <p:nvPr/>
          </p:nvSpPr>
          <p:spPr>
            <a:xfrm>
              <a:off x="457200" y="2667000"/>
              <a:ext cx="1650837" cy="369332"/>
            </a:xfrm>
            <a:prstGeom prst="rect">
              <a:avLst/>
            </a:prstGeom>
          </p:spPr>
          <p:txBody>
            <a:bodyPr wrap="none">
              <a:spAutoFit/>
            </a:bodyPr>
            <a:lstStyle/>
            <a:p>
              <a:r>
                <a:rPr lang="en-US" b="1" dirty="0" smtClean="0">
                  <a:latin typeface="Arial" pitchFamily="34" charset="0"/>
                  <a:cs typeface="Arial" pitchFamily="34" charset="0"/>
                </a:rPr>
                <a:t>Saudi Arabia </a:t>
              </a:r>
              <a:endParaRPr lang="en-US" b="1" dirty="0"/>
            </a:p>
          </p:txBody>
        </p:sp>
        <p:pic>
          <p:nvPicPr>
            <p:cNvPr id="56340" name="Picture 20" descr="http://upload.wikimedia.org/wikipedia/commons/thumb/7/79/Flag_of_Nigeria.svg/125px-Flag_of_Nigeria.svg.png">
              <a:hlinkClick r:id="rId17" tooltip="Flag of Nigeria"/>
            </p:cNvPr>
            <p:cNvPicPr>
              <a:picLocks noChangeAspect="1" noChangeArrowheads="1"/>
            </p:cNvPicPr>
            <p:nvPr/>
          </p:nvPicPr>
          <p:blipFill>
            <a:blip r:embed="rId18" cstate="print"/>
            <a:srcRect/>
            <a:stretch>
              <a:fillRect/>
            </a:stretch>
          </p:blipFill>
          <p:spPr bwMode="auto">
            <a:xfrm>
              <a:off x="3276600" y="3733800"/>
              <a:ext cx="1190625" cy="600076"/>
            </a:xfrm>
            <a:prstGeom prst="rect">
              <a:avLst/>
            </a:prstGeom>
            <a:noFill/>
          </p:spPr>
        </p:pic>
        <p:sp>
          <p:nvSpPr>
            <p:cNvPr id="22" name="Rectangle 21"/>
            <p:cNvSpPr/>
            <p:nvPr/>
          </p:nvSpPr>
          <p:spPr>
            <a:xfrm>
              <a:off x="3276600" y="4419600"/>
              <a:ext cx="966931" cy="369332"/>
            </a:xfrm>
            <a:prstGeom prst="rect">
              <a:avLst/>
            </a:prstGeom>
          </p:spPr>
          <p:txBody>
            <a:bodyPr wrap="none">
              <a:spAutoFit/>
            </a:bodyPr>
            <a:lstStyle/>
            <a:p>
              <a:r>
                <a:rPr lang="en-US" b="1" dirty="0" smtClean="0">
                  <a:latin typeface="Arial" pitchFamily="34" charset="0"/>
                  <a:cs typeface="Arial" pitchFamily="34" charset="0"/>
                </a:rPr>
                <a:t>Nigeria</a:t>
              </a:r>
              <a:endParaRPr lang="en-US" b="1" dirty="0"/>
            </a:p>
          </p:txBody>
        </p:sp>
        <p:pic>
          <p:nvPicPr>
            <p:cNvPr id="56342" name="Picture 22" descr="http://upload.wikimedia.org/wikipedia/commons/thumb/f/f9/Flag_of_Bangladesh.svg/125px-Flag_of_Bangladesh.svg.png">
              <a:hlinkClick r:id="rId19" tooltip="Flag of Bangladesh"/>
            </p:cNvPr>
            <p:cNvPicPr>
              <a:picLocks noChangeAspect="1" noChangeArrowheads="1"/>
            </p:cNvPicPr>
            <p:nvPr/>
          </p:nvPicPr>
          <p:blipFill>
            <a:blip r:embed="rId20" cstate="print"/>
            <a:srcRect/>
            <a:stretch>
              <a:fillRect/>
            </a:stretch>
          </p:blipFill>
          <p:spPr bwMode="auto">
            <a:xfrm>
              <a:off x="304800" y="3581400"/>
              <a:ext cx="1190625" cy="736944"/>
            </a:xfrm>
            <a:prstGeom prst="rect">
              <a:avLst/>
            </a:prstGeom>
            <a:noFill/>
          </p:spPr>
        </p:pic>
        <p:sp>
          <p:nvSpPr>
            <p:cNvPr id="24" name="Rectangle 23"/>
            <p:cNvSpPr/>
            <p:nvPr/>
          </p:nvSpPr>
          <p:spPr>
            <a:xfrm>
              <a:off x="228600" y="4572000"/>
              <a:ext cx="1600200" cy="369332"/>
            </a:xfrm>
            <a:prstGeom prst="rect">
              <a:avLst/>
            </a:prstGeom>
          </p:spPr>
          <p:txBody>
            <a:bodyPr wrap="square">
              <a:spAutoFit/>
            </a:bodyPr>
            <a:lstStyle/>
            <a:p>
              <a:r>
                <a:rPr lang="en-US" b="1" dirty="0" smtClean="0">
                  <a:latin typeface="Arial" pitchFamily="34" charset="0"/>
                  <a:cs typeface="Arial" pitchFamily="34" charset="0"/>
                </a:rPr>
                <a:t>Bangladesh</a:t>
              </a:r>
              <a:r>
                <a:rPr lang="en-US" b="1" dirty="0" smtClean="0">
                  <a:solidFill>
                    <a:srgbClr val="000000"/>
                  </a:solidFill>
                  <a:latin typeface="Arial" pitchFamily="34" charset="0"/>
                  <a:ea typeface="Times New Roman" pitchFamily="18" charset="0"/>
                  <a:cs typeface="Arial" pitchFamily="34" charset="0"/>
                </a:rPr>
                <a:t>.</a:t>
              </a:r>
              <a:endParaRPr lang="en-US" b="1" dirty="0"/>
            </a:p>
          </p:txBody>
        </p:sp>
        <p:pic>
          <p:nvPicPr>
            <p:cNvPr id="56344" name="Picture 24" descr="http://upload.wikimedia.org/wikipedia/commons/thumb/c/c1/Flag_of_Hungary.svg/125px-Flag_of_Hungary.svg.png">
              <a:hlinkClick r:id="rId21" tooltip="Flag of Hungary"/>
            </p:cNvPr>
            <p:cNvPicPr>
              <a:picLocks noChangeAspect="1" noChangeArrowheads="1"/>
            </p:cNvPicPr>
            <p:nvPr/>
          </p:nvPicPr>
          <p:blipFill>
            <a:blip r:embed="rId22" cstate="print"/>
            <a:srcRect/>
            <a:stretch>
              <a:fillRect/>
            </a:stretch>
          </p:blipFill>
          <p:spPr bwMode="auto">
            <a:xfrm>
              <a:off x="7620000" y="2057400"/>
              <a:ext cx="1190625" cy="600076"/>
            </a:xfrm>
            <a:prstGeom prst="rect">
              <a:avLst/>
            </a:prstGeom>
            <a:noFill/>
          </p:spPr>
        </p:pic>
        <p:sp>
          <p:nvSpPr>
            <p:cNvPr id="26" name="Rectangle 25"/>
            <p:cNvSpPr/>
            <p:nvPr/>
          </p:nvSpPr>
          <p:spPr>
            <a:xfrm>
              <a:off x="7620000" y="2743200"/>
              <a:ext cx="1120820" cy="369332"/>
            </a:xfrm>
            <a:prstGeom prst="rect">
              <a:avLst/>
            </a:prstGeom>
          </p:spPr>
          <p:txBody>
            <a:bodyPr wrap="none">
              <a:spAutoFit/>
            </a:bodyPr>
            <a:lstStyle/>
            <a:p>
              <a:r>
                <a:rPr lang="en-US" b="1" dirty="0" smtClean="0">
                  <a:latin typeface="Arial" pitchFamily="34" charset="0"/>
                  <a:cs typeface="Arial" pitchFamily="34" charset="0"/>
                </a:rPr>
                <a:t>Hungary</a:t>
              </a:r>
              <a:endParaRPr lang="en-US" b="1" dirty="0"/>
            </a:p>
          </p:txBody>
        </p:sp>
        <p:pic>
          <p:nvPicPr>
            <p:cNvPr id="56346" name="Picture 26" descr="http://upload.wikimedia.org/wikipedia/commons/thumb/9/9b/Flag_of_Nepal.svg/125px-Flag_of_Nepal.svg.png">
              <a:hlinkClick r:id="rId23" tooltip="Flag of Nepal"/>
            </p:cNvPr>
            <p:cNvPicPr>
              <a:picLocks noChangeAspect="1" noChangeArrowheads="1"/>
            </p:cNvPicPr>
            <p:nvPr/>
          </p:nvPicPr>
          <p:blipFill>
            <a:blip r:embed="rId24" cstate="print"/>
            <a:srcRect/>
            <a:stretch>
              <a:fillRect/>
            </a:stretch>
          </p:blipFill>
          <p:spPr bwMode="auto">
            <a:xfrm>
              <a:off x="2438400" y="1524000"/>
              <a:ext cx="1002632" cy="1219201"/>
            </a:xfrm>
            <a:prstGeom prst="rect">
              <a:avLst/>
            </a:prstGeom>
            <a:noFill/>
          </p:spPr>
        </p:pic>
        <p:sp>
          <p:nvSpPr>
            <p:cNvPr id="28" name="Rectangle 27"/>
            <p:cNvSpPr/>
            <p:nvPr/>
          </p:nvSpPr>
          <p:spPr>
            <a:xfrm>
              <a:off x="2209800" y="2743200"/>
              <a:ext cx="1155697" cy="381000"/>
            </a:xfrm>
            <a:prstGeom prst="rect">
              <a:avLst/>
            </a:prstGeom>
          </p:spPr>
          <p:txBody>
            <a:bodyPr wrap="square">
              <a:spAutoFit/>
            </a:bodyPr>
            <a:lstStyle/>
            <a:p>
              <a:r>
                <a:rPr lang="en-US" b="1" dirty="0" smtClean="0">
                  <a:latin typeface="Arial" pitchFamily="34" charset="0"/>
                  <a:cs typeface="Arial" pitchFamily="34" charset="0"/>
                </a:rPr>
                <a:t>Nepal</a:t>
              </a:r>
              <a:endParaRPr lang="en-US" b="1" dirty="0"/>
            </a:p>
          </p:txBody>
        </p:sp>
        <p:sp>
          <p:nvSpPr>
            <p:cNvPr id="29" name="Rectangle 28"/>
            <p:cNvSpPr/>
            <p:nvPr/>
          </p:nvSpPr>
          <p:spPr>
            <a:xfrm>
              <a:off x="1219200" y="5257800"/>
              <a:ext cx="6927474" cy="523220"/>
            </a:xfrm>
            <a:prstGeom prst="rect">
              <a:avLst/>
            </a:prstGeom>
          </p:spPr>
          <p:txBody>
            <a:bodyPr wrap="none">
              <a:spAutoFit/>
            </a:bodyPr>
            <a:lstStyle/>
            <a:p>
              <a:r>
                <a:rPr lang="en-US" sz="2800" b="1" dirty="0" smtClean="0">
                  <a:solidFill>
                    <a:srgbClr val="FFFF00"/>
                  </a:solidFill>
                  <a:latin typeface="Arial" pitchFamily="34" charset="0"/>
                  <a:ea typeface="Times New Roman" pitchFamily="18" charset="0"/>
                  <a:cs typeface="Arial" pitchFamily="34" charset="0"/>
                </a:rPr>
                <a:t>Unfortunately, India is not one of them !</a:t>
              </a:r>
              <a:endParaRPr lang="en-US" sz="2800" b="1" dirty="0">
                <a:solidFill>
                  <a:srgbClr val="FFFF00"/>
                </a:solidFill>
              </a:endParaRPr>
            </a:p>
          </p:txBody>
        </p:sp>
        <p:sp>
          <p:nvSpPr>
            <p:cNvPr id="27" name="Rectangle 10"/>
            <p:cNvSpPr>
              <a:spLocks noChangeArrowheads="1"/>
            </p:cNvSpPr>
            <p:nvPr/>
          </p:nvSpPr>
          <p:spPr bwMode="auto">
            <a:xfrm>
              <a:off x="4724400" y="6019800"/>
              <a:ext cx="3490636" cy="461665"/>
            </a:xfrm>
            <a:prstGeom prst="rect">
              <a:avLst/>
            </a:prstGeom>
            <a:noFill/>
            <a:ln w="9525">
              <a:noFill/>
              <a:miter lim="800000"/>
              <a:headEnd/>
              <a:tailEnd/>
            </a:ln>
            <a:effectLst/>
          </p:spPr>
          <p:txBody>
            <a:bodyPr wrap="none">
              <a:spAutoFit/>
            </a:bodyPr>
            <a:lstStyle/>
            <a:p>
              <a:r>
                <a:rPr lang="en-US" sz="2400" dirty="0"/>
                <a:t>www.tsunamionroads.org</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400" y="304800"/>
            <a:ext cx="8763000" cy="59708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Controversy 2: If Drinking Allowed Then What Should be the Limit?:</a:t>
            </a:r>
            <a:r>
              <a:rPr kumimoji="0" lang="en-US" sz="28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lvl="0" algn="just" fontAlgn="base">
              <a:spcBef>
                <a:spcPct val="0"/>
              </a:spcBef>
              <a:spcAft>
                <a:spcPct val="0"/>
              </a:spcAft>
            </a:pPr>
            <a:r>
              <a:rPr kumimoji="0" lang="en-US" sz="2400" b="1" i="0" u="none" strike="noStrike" cap="none" normalizeH="0" baseline="0" dirty="0" smtClean="0">
                <a:ln>
                  <a:noFill/>
                </a:ln>
                <a:effectLst/>
                <a:latin typeface="Arial" pitchFamily="34" charset="0"/>
                <a:ea typeface="Times New Roman" pitchFamily="18" charset="0"/>
                <a:cs typeface="Arial" pitchFamily="34" charset="0"/>
              </a:rPr>
              <a:t>         </a:t>
            </a: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Quite surprisingly there is no universal agreement all over the world on legal or maximum BAC level. It ranges from 0.02 to 0.1g/dl in various countries. </a:t>
            </a:r>
            <a:endParaRPr kumimoji="0" lang="en-US" sz="2400" b="1" i="0" u="sng"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effectLst/>
                <a:latin typeface="Arial" pitchFamily="34"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92D050"/>
                </a:solidFill>
                <a:effectLst/>
                <a:latin typeface="Arial" pitchFamily="34" charset="0"/>
                <a:ea typeface="Times New Roman" pitchFamily="18" charset="0"/>
                <a:cs typeface="Arial" pitchFamily="34" charset="0"/>
              </a:rPr>
              <a:t>                      What does it show? </a:t>
            </a:r>
          </a:p>
          <a:p>
            <a:pPr algn="just" fontAlgn="base">
              <a:spcBef>
                <a:spcPct val="0"/>
              </a:spcBef>
              <a:spcAft>
                <a:spcPct val="0"/>
              </a:spcAft>
            </a:pPr>
            <a:r>
              <a:rPr lang="en-US" sz="2400" b="1" dirty="0" smtClean="0">
                <a:solidFill>
                  <a:srgbClr val="92D050"/>
                </a:solidFill>
                <a:latin typeface="Arial" pitchFamily="34" charset="0"/>
                <a:ea typeface="Times New Roman" pitchFamily="18" charset="0"/>
                <a:cs typeface="Arial" pitchFamily="34" charset="0"/>
              </a:rPr>
              <a:t>      Don’t they know that control over dose of alcohol directly means control on accidents? Does it suggest that alcohol dependence or addiction is more important than lives on roads?                                           </a:t>
            </a:r>
            <a:endParaRPr lang="en-US" sz="2400" b="1" dirty="0" smtClean="0">
              <a:solidFill>
                <a:srgbClr val="92D050"/>
              </a:solidFill>
              <a:latin typeface="Arial" pitchFamily="34" charset="0"/>
              <a:ea typeface="Times New Roman" pitchFamily="18" charset="0"/>
              <a:cs typeface="Mangal" pitchFamily="2"/>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effectLst/>
                <a:latin typeface="Arial" pitchFamily="34" charset="0"/>
                <a:ea typeface="Times New Roman" pitchFamily="18" charset="0"/>
                <a:cs typeface="Arial" pitchFamily="34" charset="0"/>
              </a:rPr>
              <a:t>       Don’t they all know that as compared to zero BAC the risk of a fatal crash with 0.05, 0.08  and 0.1g/dl is 1.8, four and six  times respectively? </a:t>
            </a:r>
          </a:p>
        </p:txBody>
      </p:sp>
      <p:sp>
        <p:nvSpPr>
          <p:cNvPr id="3" name="Rectangle 10"/>
          <p:cNvSpPr>
            <a:spLocks noChangeArrowheads="1"/>
          </p:cNvSpPr>
          <p:nvPr/>
        </p:nvSpPr>
        <p:spPr bwMode="auto">
          <a:xfrm>
            <a:off x="4724400" y="6019800"/>
            <a:ext cx="3490636" cy="461665"/>
          </a:xfrm>
          <a:prstGeom prst="rect">
            <a:avLst/>
          </a:prstGeom>
          <a:noFill/>
          <a:ln w="9525">
            <a:noFill/>
            <a:miter lim="800000"/>
            <a:headEnd/>
            <a:tailEnd/>
          </a:ln>
          <a:effectLst/>
        </p:spPr>
        <p:txBody>
          <a:bodyPr wrap="none">
            <a:spAutoFit/>
          </a:bodyPr>
          <a:lstStyle/>
          <a:p>
            <a:r>
              <a:rPr lang="en-US" sz="2400" dirty="0"/>
              <a:t>www.tsunamionroads.org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10600" cy="5632311"/>
          </a:xfrm>
          <a:prstGeom prst="rect">
            <a:avLst/>
          </a:prstGeom>
        </p:spPr>
        <p:txBody>
          <a:bodyPr wrap="square">
            <a:spAutoFit/>
          </a:bodyPr>
          <a:lstStyle/>
          <a:p>
            <a:pPr algn="just"/>
            <a:r>
              <a:rPr lang="en-US" sz="2400" b="1" dirty="0" smtClean="0">
                <a:solidFill>
                  <a:srgbClr val="FFFF00"/>
                </a:solidFill>
                <a:latin typeface="Arial" pitchFamily="34" charset="0"/>
                <a:ea typeface="Times New Roman" pitchFamily="18" charset="0"/>
                <a:cs typeface="Arial" pitchFamily="34" charset="0"/>
              </a:rPr>
              <a:t>    WHY THIS DUOBLE STANDARDS ??          </a:t>
            </a:r>
          </a:p>
          <a:p>
            <a:pPr algn="just"/>
            <a:r>
              <a:rPr lang="en-US" sz="2400" b="1" dirty="0" smtClean="0">
                <a:solidFill>
                  <a:srgbClr val="FF0000"/>
                </a:solidFill>
                <a:latin typeface="Arial" pitchFamily="34" charset="0"/>
                <a:ea typeface="Times New Roman" pitchFamily="18" charset="0"/>
                <a:cs typeface="Arial" pitchFamily="34" charset="0"/>
              </a:rPr>
              <a:t>   it is a scientifically proven fact that </a:t>
            </a:r>
          </a:p>
          <a:p>
            <a:pPr algn="just"/>
            <a:r>
              <a:rPr lang="en-US" sz="2400" b="1" dirty="0" smtClean="0">
                <a:solidFill>
                  <a:srgbClr val="FF0000"/>
                </a:solidFill>
                <a:latin typeface="Arial" pitchFamily="34" charset="0"/>
                <a:ea typeface="Times New Roman" pitchFamily="18" charset="0"/>
                <a:cs typeface="Arial" pitchFamily="34" charset="0"/>
              </a:rPr>
              <a:t>  therapeutic dosage of a drug is same </a:t>
            </a:r>
          </a:p>
          <a:p>
            <a:pPr algn="just"/>
            <a:r>
              <a:rPr lang="en-US" sz="2400" b="1" dirty="0" smtClean="0">
                <a:solidFill>
                  <a:srgbClr val="FF0000"/>
                </a:solidFill>
                <a:latin typeface="Arial" pitchFamily="34" charset="0"/>
                <a:ea typeface="Times New Roman" pitchFamily="18" charset="0"/>
                <a:cs typeface="Arial" pitchFamily="34" charset="0"/>
              </a:rPr>
              <a:t>on any human body all over the world</a:t>
            </a:r>
          </a:p>
          <a:p>
            <a:pPr algn="just"/>
            <a:r>
              <a:rPr lang="en-US" sz="2400" b="1" dirty="0" smtClean="0">
                <a:solidFill>
                  <a:srgbClr val="FF0000"/>
                </a:solidFill>
                <a:latin typeface="Arial" pitchFamily="34" charset="0"/>
                <a:ea typeface="Times New Roman" pitchFamily="18" charset="0"/>
                <a:cs typeface="Arial" pitchFamily="34" charset="0"/>
              </a:rPr>
              <a:t> irrespective of race, religion or country. </a:t>
            </a:r>
          </a:p>
          <a:p>
            <a:endParaRPr lang="en-US" sz="2400" b="1" dirty="0" smtClean="0">
              <a:latin typeface="Arial" pitchFamily="34" charset="0"/>
              <a:ea typeface="Times New Roman" pitchFamily="18" charset="0"/>
              <a:cs typeface="Arial" pitchFamily="34" charset="0"/>
            </a:endParaRPr>
          </a:p>
          <a:p>
            <a:r>
              <a:rPr lang="en-US" sz="2400" b="1" dirty="0" smtClean="0">
                <a:solidFill>
                  <a:srgbClr val="92D050"/>
                </a:solidFill>
                <a:latin typeface="Arial" pitchFamily="34" charset="0"/>
                <a:ea typeface="Times New Roman" pitchFamily="18" charset="0"/>
                <a:cs typeface="Arial" pitchFamily="34" charset="0"/>
              </a:rPr>
              <a:t>Similarly, side-effects or lethal effects of any drug appear at same level in blood in all human beings. </a:t>
            </a:r>
          </a:p>
          <a:p>
            <a:r>
              <a:rPr lang="en-US" sz="2400" b="1" dirty="0" smtClean="0">
                <a:latin typeface="Arial" pitchFamily="34" charset="0"/>
                <a:ea typeface="Times New Roman" pitchFamily="18" charset="0"/>
                <a:cs typeface="Arial" pitchFamily="34" charset="0"/>
              </a:rPr>
              <a:t> </a:t>
            </a:r>
          </a:p>
          <a:p>
            <a:r>
              <a:rPr lang="en-US" sz="2400" b="1" dirty="0" smtClean="0">
                <a:solidFill>
                  <a:srgbClr val="00B0F0"/>
                </a:solidFill>
                <a:latin typeface="Arial" pitchFamily="34" charset="0"/>
                <a:ea typeface="Times New Roman" pitchFamily="18" charset="0"/>
                <a:cs typeface="Arial" pitchFamily="34" charset="0"/>
              </a:rPr>
              <a:t>   Have you heard that dose of any antibiotic or antipyretic is different in different countries?? </a:t>
            </a:r>
          </a:p>
          <a:p>
            <a:endParaRPr lang="en-US" sz="2400" b="1" dirty="0" smtClean="0">
              <a:latin typeface="Arial" pitchFamily="34" charset="0"/>
              <a:ea typeface="Times New Roman" pitchFamily="18" charset="0"/>
              <a:cs typeface="Arial" pitchFamily="34" charset="0"/>
            </a:endParaRPr>
          </a:p>
          <a:p>
            <a:r>
              <a:rPr lang="en-US" sz="2400" b="1" dirty="0" smtClean="0">
                <a:latin typeface="Arial" pitchFamily="34" charset="0"/>
                <a:ea typeface="Times New Roman" pitchFamily="18" charset="0"/>
                <a:cs typeface="Arial" pitchFamily="34" charset="0"/>
              </a:rPr>
              <a:t>    If the toxic levels for various drugs in all human beings are fixed for all countries, then why are there double standards in the case of alcohol?  </a:t>
            </a:r>
          </a:p>
        </p:txBody>
      </p:sp>
      <p:pic>
        <p:nvPicPr>
          <p:cNvPr id="3" name="Picture 10" descr="http://t3.gstatic.com/images?q=tbn:ANd9GcSvq63lhKzcdm32IlIlSBLqcM87OR4QG-M7J7slgkto9H2uhpsS8w"/>
          <p:cNvPicPr>
            <a:picLocks noChangeAspect="1" noChangeArrowheads="1"/>
          </p:cNvPicPr>
          <p:nvPr/>
        </p:nvPicPr>
        <p:blipFill>
          <a:blip r:embed="rId3" cstate="print"/>
          <a:srcRect/>
          <a:stretch>
            <a:fillRect/>
          </a:stretch>
        </p:blipFill>
        <p:spPr bwMode="auto">
          <a:xfrm>
            <a:off x="6220393" y="0"/>
            <a:ext cx="2923607" cy="1981200"/>
          </a:xfrm>
          <a:prstGeom prst="rect">
            <a:avLst/>
          </a:prstGeom>
          <a:noFill/>
        </p:spPr>
      </p:pic>
      <p:sp>
        <p:nvSpPr>
          <p:cNvPr id="4" name="Rectangle 10"/>
          <p:cNvSpPr>
            <a:spLocks noChangeArrowheads="1"/>
          </p:cNvSpPr>
          <p:nvPr/>
        </p:nvSpPr>
        <p:spPr bwMode="auto">
          <a:xfrm>
            <a:off x="4724400" y="6019800"/>
            <a:ext cx="3490636" cy="461665"/>
          </a:xfrm>
          <a:prstGeom prst="rect">
            <a:avLst/>
          </a:prstGeom>
          <a:noFill/>
          <a:ln w="9525">
            <a:noFill/>
            <a:miter lim="800000"/>
            <a:headEnd/>
            <a:tailEnd/>
          </a:ln>
          <a:effectLst/>
        </p:spPr>
        <p:txBody>
          <a:bodyPr wrap="none">
            <a:spAutoFit/>
          </a:bodyPr>
          <a:lstStyle/>
          <a:p>
            <a:r>
              <a:rPr lang="en-US" sz="2400" dirty="0"/>
              <a:t>www.tsunamionroads.org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381000"/>
            <a:ext cx="8534400" cy="6100465"/>
            <a:chOff x="304800" y="381000"/>
            <a:chExt cx="8534400" cy="6100465"/>
          </a:xfrm>
        </p:grpSpPr>
        <p:sp>
          <p:nvSpPr>
            <p:cNvPr id="2" name="Rectangle 1"/>
            <p:cNvSpPr>
              <a:spLocks noChangeArrowheads="1"/>
            </p:cNvSpPr>
            <p:nvPr/>
          </p:nvSpPr>
          <p:spPr bwMode="auto">
            <a:xfrm>
              <a:off x="304800" y="381000"/>
              <a:ext cx="8534400"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257300" algn="l"/>
                </a:tabLst>
              </a:pPr>
              <a:r>
                <a:rPr kumimoji="0" lang="en-US" sz="28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Alcohol is responsible for almost one third of traffic related deaths and half of all homicides in the world. </a:t>
              </a:r>
            </a:p>
            <a:p>
              <a:pPr marL="0" marR="0" lvl="0" indent="0" algn="l" defTabSz="914400" rtl="0" eaLnBrk="0" fontAlgn="base" latinLnBrk="0" hangingPunct="0">
                <a:lnSpc>
                  <a:spcPct val="100000"/>
                </a:lnSpc>
                <a:spcBef>
                  <a:spcPct val="0"/>
                </a:spcBef>
                <a:spcAft>
                  <a:spcPct val="0"/>
                </a:spcAft>
                <a:buClrTx/>
                <a:buSzTx/>
                <a:buFontTx/>
                <a:buNone/>
                <a:tabLst>
                  <a:tab pos="1257300" algn="l"/>
                </a:tabLst>
              </a:pPr>
              <a:endPar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57300" algn="l"/>
                </a:tabLst>
              </a:pP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The life span of an alcoholic is shortened by an average of 15 years due to increased risk of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1257300" algn="l"/>
                </a:tabLst>
              </a:pPr>
              <a:r>
                <a:rPr lang="en-US" sz="2800" b="1" dirty="0" smtClean="0">
                  <a:solidFill>
                    <a:srgbClr val="FF0000"/>
                  </a:solidFill>
                  <a:latin typeface="Arial" pitchFamily="34" charset="0"/>
                  <a:ea typeface="Times New Roman" pitchFamily="18" charset="0"/>
                  <a:cs typeface="Arial" pitchFamily="34" charset="0"/>
                </a:rPr>
                <a:t> R</a:t>
              </a: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oad accidents</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1257300" algn="l"/>
                </a:tabLst>
              </a:pPr>
              <a:r>
                <a:rPr lang="en-US" sz="2800" b="1" dirty="0" smtClean="0">
                  <a:solidFill>
                    <a:srgbClr val="FF0000"/>
                  </a:solidFill>
                  <a:latin typeface="Arial" pitchFamily="34" charset="0"/>
                  <a:ea typeface="Times New Roman" pitchFamily="18" charset="0"/>
                  <a:cs typeface="Arial" pitchFamily="34" charset="0"/>
                </a:rPr>
                <a:t> H</a:t>
              </a: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eart and liver diseases</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1257300" algn="l"/>
                </a:tabLst>
              </a:pPr>
              <a:r>
                <a:rPr lang="en-US" sz="2800" b="1" dirty="0" smtClean="0">
                  <a:solidFill>
                    <a:srgbClr val="FF0000"/>
                  </a:solidFill>
                  <a:latin typeface="Arial" pitchFamily="34" charset="0"/>
                  <a:ea typeface="Times New Roman" pitchFamily="18" charset="0"/>
                  <a:cs typeface="Arial" pitchFamily="34" charset="0"/>
                </a:rPr>
                <a:t> C</a:t>
              </a: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ancer &amp;</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1257300" algn="l"/>
                </a:tabLst>
              </a:pPr>
              <a:r>
                <a:rPr lang="en-US" sz="2800" b="1" dirty="0" smtClean="0">
                  <a:solidFill>
                    <a:srgbClr val="FF0000"/>
                  </a:solidFill>
                  <a:latin typeface="Arial" pitchFamily="34" charset="0"/>
                  <a:ea typeface="Times New Roman" pitchFamily="18" charset="0"/>
                  <a:cs typeface="Arial" pitchFamily="34" charset="0"/>
                </a:rPr>
                <a:t> </a:t>
              </a:r>
              <a:r>
                <a:rPr lang="en-US" sz="4400" b="1" dirty="0" smtClean="0">
                  <a:solidFill>
                    <a:srgbClr val="FF0000"/>
                  </a:solidFill>
                  <a:latin typeface="Arial" pitchFamily="34" charset="0"/>
                  <a:ea typeface="Times New Roman" pitchFamily="18" charset="0"/>
                  <a:cs typeface="Arial" pitchFamily="34" charset="0"/>
                </a:rPr>
                <a:t>S</a:t>
              </a:r>
              <a:r>
                <a:rPr kumimoji="0" lang="en-US" sz="4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uicides </a:t>
              </a:r>
            </a:p>
            <a:p>
              <a:pPr lvl="0" eaLnBrk="0" fontAlgn="base" hangingPunct="0">
                <a:spcBef>
                  <a:spcPct val="0"/>
                </a:spcBef>
                <a:spcAft>
                  <a:spcPct val="0"/>
                </a:spcAft>
                <a:tabLst>
                  <a:tab pos="1257300" algn="l"/>
                </a:tabLst>
              </a:pPr>
              <a:r>
                <a:rPr lang="en-US" sz="2800" b="1" dirty="0" smtClean="0">
                  <a:latin typeface="Arial" pitchFamily="34" charset="0"/>
                  <a:cs typeface="Arial" pitchFamily="34" charset="0"/>
                </a:rPr>
                <a:t>       Experts say liquor raises the risk of as many as 60 diseases</a:t>
              </a:r>
              <a:r>
                <a:rPr lang="en-US" sz="2800" dirty="0" smtClean="0">
                  <a:latin typeface="Arial" pitchFamily="34" charset="0"/>
                  <a:cs typeface="Arial" pitchFamily="34" charset="0"/>
                </a:rPr>
                <a:t>.</a:t>
              </a:r>
              <a:endParaRPr kumimoji="0" lang="en-US" sz="2800" b="1" i="0" u="none" strike="noStrike" cap="none" normalizeH="0" baseline="0" dirty="0" smtClean="0">
                <a:ln>
                  <a:noFill/>
                </a:ln>
                <a:solidFill>
                  <a:schemeClr val="accent4">
                    <a:lumMod val="60000"/>
                    <a:lumOff val="40000"/>
                  </a:schemeClr>
                </a:solidFill>
                <a:effectLst/>
                <a:latin typeface="Arial" pitchFamily="34" charset="0"/>
                <a:ea typeface="Times New Roman" pitchFamily="18" charset="0"/>
                <a:cs typeface="Arial" pitchFamily="34" charset="0"/>
              </a:endParaRPr>
            </a:p>
          </p:txBody>
        </p:sp>
        <p:sp>
          <p:nvSpPr>
            <p:cNvPr id="3" name="Rectangle 10"/>
            <p:cNvSpPr>
              <a:spLocks noChangeArrowheads="1"/>
            </p:cNvSpPr>
            <p:nvPr/>
          </p:nvSpPr>
          <p:spPr bwMode="auto">
            <a:xfrm>
              <a:off x="4724400" y="6019800"/>
              <a:ext cx="3490636" cy="461665"/>
            </a:xfrm>
            <a:prstGeom prst="rect">
              <a:avLst/>
            </a:prstGeom>
            <a:noFill/>
            <a:ln w="9525">
              <a:noFill/>
              <a:miter lim="800000"/>
              <a:headEnd/>
              <a:tailEnd/>
            </a:ln>
            <a:effectLst/>
          </p:spPr>
          <p:txBody>
            <a:bodyPr wrap="none">
              <a:spAutoFit/>
            </a:bodyPr>
            <a:lstStyle/>
            <a:p>
              <a:r>
                <a:rPr lang="en-US" sz="2400" dirty="0"/>
                <a:t>www.tsunamionroads.org</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28598" y="304801"/>
            <a:ext cx="8686801" cy="6299200"/>
            <a:chOff x="228598" y="304801"/>
            <a:chExt cx="8686801" cy="6299200"/>
          </a:xfrm>
        </p:grpSpPr>
        <p:pic>
          <p:nvPicPr>
            <p:cNvPr id="2" name="Picture 12" descr="https://encrypted-tbn1.gstatic.com/images?q=tbn:ANd9GcTcTwqDcR3UhLogl2VYmdfansosax0O4tTMe4wM_GapT3ADagfP9w"/>
            <p:cNvPicPr>
              <a:picLocks noChangeAspect="1" noChangeArrowheads="1"/>
            </p:cNvPicPr>
            <p:nvPr/>
          </p:nvPicPr>
          <p:blipFill>
            <a:blip r:embed="rId3" cstate="print"/>
            <a:srcRect/>
            <a:stretch>
              <a:fillRect/>
            </a:stretch>
          </p:blipFill>
          <p:spPr bwMode="auto">
            <a:xfrm>
              <a:off x="3352800" y="2438400"/>
              <a:ext cx="2476500" cy="1847851"/>
            </a:xfrm>
            <a:prstGeom prst="rect">
              <a:avLst/>
            </a:prstGeom>
            <a:noFill/>
          </p:spPr>
        </p:pic>
        <p:pic>
          <p:nvPicPr>
            <p:cNvPr id="3" name="Picture 2" descr="http://img2-cdn.newser.com/square-image/143223-20120402182518/5-hurt-in-shooting-at-calif-christian-school.jpeg"/>
            <p:cNvPicPr>
              <a:picLocks noChangeAspect="1" noChangeArrowheads="1"/>
            </p:cNvPicPr>
            <p:nvPr/>
          </p:nvPicPr>
          <p:blipFill>
            <a:blip r:embed="rId4" cstate="print"/>
            <a:srcRect/>
            <a:stretch>
              <a:fillRect/>
            </a:stretch>
          </p:blipFill>
          <p:spPr bwMode="auto">
            <a:xfrm>
              <a:off x="3200400" y="4876800"/>
              <a:ext cx="2590800" cy="1727201"/>
            </a:xfrm>
            <a:prstGeom prst="rect">
              <a:avLst/>
            </a:prstGeom>
            <a:noFill/>
          </p:spPr>
        </p:pic>
        <p:sp>
          <p:nvSpPr>
            <p:cNvPr id="5" name="Rectangle 4"/>
            <p:cNvSpPr/>
            <p:nvPr/>
          </p:nvSpPr>
          <p:spPr>
            <a:xfrm>
              <a:off x="228598" y="304801"/>
              <a:ext cx="8686801" cy="1938992"/>
            </a:xfrm>
            <a:prstGeom prst="rect">
              <a:avLst/>
            </a:prstGeom>
          </p:spPr>
          <p:txBody>
            <a:bodyPr wrap="square">
              <a:spAutoFit/>
            </a:bodyPr>
            <a:lstStyle/>
            <a:p>
              <a:pPr algn="just"/>
              <a:r>
                <a:rPr lang="en-US" sz="2400" b="1" dirty="0" smtClean="0">
                  <a:latin typeface="Arial" pitchFamily="34" charset="0"/>
                  <a:ea typeface="Times New Roman" pitchFamily="18" charset="0"/>
                  <a:cs typeface="Arial" pitchFamily="34" charset="0"/>
                </a:rPr>
                <a:t>     </a:t>
              </a:r>
              <a:r>
                <a:rPr lang="en-US" sz="2400" b="1" dirty="0" smtClean="0">
                  <a:solidFill>
                    <a:srgbClr val="FFFF00"/>
                  </a:solidFill>
                  <a:latin typeface="Arial" pitchFamily="34" charset="0"/>
                  <a:ea typeface="Times New Roman" pitchFamily="18" charset="0"/>
                  <a:cs typeface="Arial" pitchFamily="34" charset="0"/>
                </a:rPr>
                <a:t>Perhaps, some developed countries having a very high BAC limit feel that like open arms license policy, there is no need for a rigid control over BAC, as their citizens especially teenagers are ‘mature enough’ to use these liberties ‘judiciously and safely’! !</a:t>
              </a:r>
              <a:endParaRPr lang="en-US" sz="2400" b="1" dirty="0">
                <a:solidFill>
                  <a:srgbClr val="FFFF00"/>
                </a:solidFill>
              </a:endParaRPr>
            </a:p>
          </p:txBody>
        </p:sp>
        <p:pic>
          <p:nvPicPr>
            <p:cNvPr id="6" name="Picture 4" descr="http://resources2.news.com.au/images/2009/05/24/1225715/387250-school-shooting-in-germany.jpg"/>
            <p:cNvPicPr>
              <a:picLocks noChangeAspect="1" noChangeArrowheads="1"/>
            </p:cNvPicPr>
            <p:nvPr/>
          </p:nvPicPr>
          <p:blipFill>
            <a:blip r:embed="rId5" cstate="print"/>
            <a:srcRect/>
            <a:stretch>
              <a:fillRect/>
            </a:stretch>
          </p:blipFill>
          <p:spPr bwMode="auto">
            <a:xfrm rot="20700381">
              <a:off x="294150" y="3275946"/>
              <a:ext cx="2697183" cy="2628901"/>
            </a:xfrm>
            <a:prstGeom prst="rect">
              <a:avLst/>
            </a:prstGeom>
            <a:noFill/>
          </p:spPr>
        </p:pic>
        <p:sp>
          <p:nvSpPr>
            <p:cNvPr id="7" name="Rectangle 10"/>
            <p:cNvSpPr>
              <a:spLocks noChangeArrowheads="1"/>
            </p:cNvSpPr>
            <p:nvPr/>
          </p:nvSpPr>
          <p:spPr bwMode="auto">
            <a:xfrm>
              <a:off x="4724400" y="6019800"/>
              <a:ext cx="3490636" cy="461665"/>
            </a:xfrm>
            <a:prstGeom prst="rect">
              <a:avLst/>
            </a:prstGeom>
            <a:noFill/>
            <a:ln w="9525">
              <a:noFill/>
              <a:miter lim="800000"/>
              <a:headEnd/>
              <a:tailEnd/>
            </a:ln>
            <a:effectLst/>
          </p:spPr>
          <p:txBody>
            <a:bodyPr wrap="none">
              <a:spAutoFit/>
            </a:bodyPr>
            <a:lstStyle/>
            <a:p>
              <a:r>
                <a:rPr lang="en-US" sz="2400" dirty="0"/>
                <a:t>www.tsunamionroads.org</a:t>
              </a:r>
            </a:p>
          </p:txBody>
        </p:sp>
        <p:pic>
          <p:nvPicPr>
            <p:cNvPr id="1026" name="Picture 2" descr="D:\Documents and Settings\Dr. Sanjay K\Desktop\Picture2.png"/>
            <p:cNvPicPr>
              <a:picLocks noChangeAspect="1" noChangeArrowheads="1"/>
            </p:cNvPicPr>
            <p:nvPr/>
          </p:nvPicPr>
          <p:blipFill>
            <a:blip r:embed="rId6"/>
            <a:srcRect/>
            <a:stretch>
              <a:fillRect/>
            </a:stretch>
          </p:blipFill>
          <p:spPr bwMode="auto">
            <a:xfrm rot="894408">
              <a:off x="6449353" y="2723518"/>
              <a:ext cx="2018212" cy="3011218"/>
            </a:xfrm>
            <a:prstGeom prst="rect">
              <a:avLst/>
            </a:prstGeom>
            <a:noFill/>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
          <p:cNvGrpSpPr/>
          <p:nvPr/>
        </p:nvGrpSpPr>
        <p:grpSpPr>
          <a:xfrm>
            <a:off x="152400" y="152400"/>
            <a:ext cx="8839200" cy="6481465"/>
            <a:chOff x="152400" y="152400"/>
            <a:chExt cx="8839200" cy="6481465"/>
          </a:xfrm>
        </p:grpSpPr>
        <p:sp>
          <p:nvSpPr>
            <p:cNvPr id="2" name="Rectangle 1"/>
            <p:cNvSpPr>
              <a:spLocks noChangeArrowheads="1"/>
            </p:cNvSpPr>
            <p:nvPr/>
          </p:nvSpPr>
          <p:spPr bwMode="auto">
            <a:xfrm>
              <a:off x="304800" y="4724400"/>
              <a:ext cx="86868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92D050"/>
                  </a:solidFill>
                  <a:effectLst/>
                  <a:latin typeface="Arial" pitchFamily="34" charset="0"/>
                  <a:ea typeface="Times New Roman" pitchFamily="18" charset="0"/>
                  <a:cs typeface="Arial" pitchFamily="34" charset="0"/>
                </a:rPr>
                <a:t>The government says that there is no vested interest behind this. It even claims that the revenue generated from alcohol industry is less than the revenue loss in treating the alcohol related health problems. </a:t>
              </a:r>
              <a:r>
                <a:rPr lang="en-US" sz="2400" b="1" dirty="0" smtClean="0">
                  <a:latin typeface="Arial" pitchFamily="34" charset="0"/>
                  <a:ea typeface="Times New Roman" pitchFamily="18" charset="0"/>
                  <a:cs typeface="Arial" pitchFamily="34" charset="0"/>
                </a:rPr>
                <a:t>         </a:t>
              </a:r>
              <a:endParaRPr kumimoji="0" lang="en-US" sz="2400" b="1" i="0" u="none" strike="noStrike" cap="none" normalizeH="0" baseline="0" dirty="0" smtClean="0">
                <a:ln>
                  <a:noFill/>
                </a:ln>
                <a:effectLst/>
                <a:latin typeface="Arial" pitchFamily="34" charset="0"/>
                <a:ea typeface="Times New Roman" pitchFamily="18" charset="0"/>
                <a:cs typeface="Arial"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228600" y="1905000"/>
              <a:ext cx="2997899" cy="2667000"/>
            </a:xfrm>
            <a:prstGeom prst="rect">
              <a:avLst/>
            </a:prstGeom>
            <a:noFill/>
            <a:ln w="9525">
              <a:noFill/>
              <a:miter lim="800000"/>
              <a:headEnd/>
              <a:tailEnd/>
            </a:ln>
            <a:effectLst/>
          </p:spPr>
        </p:pic>
        <p:sp>
          <p:nvSpPr>
            <p:cNvPr id="4" name="Rectangle 3"/>
            <p:cNvSpPr/>
            <p:nvPr/>
          </p:nvSpPr>
          <p:spPr>
            <a:xfrm>
              <a:off x="152400" y="152400"/>
              <a:ext cx="8763000" cy="1554272"/>
            </a:xfrm>
            <a:prstGeom prst="rect">
              <a:avLst/>
            </a:prstGeom>
          </p:spPr>
          <p:txBody>
            <a:bodyPr wrap="square">
              <a:spAutoFit/>
            </a:bodyPr>
            <a:lstStyle/>
            <a:p>
              <a:pPr lvl="0" algn="just" fontAlgn="base">
                <a:spcBef>
                  <a:spcPct val="0"/>
                </a:spcBef>
                <a:spcAft>
                  <a:spcPct val="0"/>
                </a:spcAft>
              </a:pPr>
              <a:r>
                <a:rPr lang="en-US" sz="2800" b="1" i="1" dirty="0" smtClean="0">
                  <a:solidFill>
                    <a:srgbClr val="FFFF00"/>
                  </a:solidFill>
                  <a:latin typeface="Arial" pitchFamily="34" charset="0"/>
                  <a:ea typeface="Times New Roman" pitchFamily="18" charset="0"/>
                  <a:cs typeface="Arial" pitchFamily="34" charset="0"/>
                </a:rPr>
                <a:t>Controversy 3: Revenue and Liquor</a:t>
              </a:r>
              <a:r>
                <a:rPr lang="en-US" sz="2800" dirty="0" smtClean="0">
                  <a:solidFill>
                    <a:srgbClr val="FFFF00"/>
                  </a:solidFill>
                  <a:latin typeface="Arial" pitchFamily="34" charset="0"/>
                  <a:ea typeface="Times New Roman" pitchFamily="18" charset="0"/>
                  <a:cs typeface="Arial" pitchFamily="34" charset="0"/>
                </a:rPr>
                <a:t> </a:t>
              </a:r>
            </a:p>
            <a:p>
              <a:pPr lvl="0" algn="just" fontAlgn="base">
                <a:spcBef>
                  <a:spcPct val="0"/>
                </a:spcBef>
                <a:spcAft>
                  <a:spcPct val="0"/>
                </a:spcAft>
              </a:pPr>
              <a:endParaRPr lang="en-US" sz="1000" b="1" dirty="0" smtClean="0">
                <a:latin typeface="Arial" pitchFamily="34" charset="0"/>
                <a:ea typeface="Times New Roman" pitchFamily="18" charset="0"/>
                <a:cs typeface="Arial" pitchFamily="34" charset="0"/>
              </a:endParaRPr>
            </a:p>
            <a:p>
              <a:pPr lvl="0" fontAlgn="base">
                <a:spcBef>
                  <a:spcPct val="0"/>
                </a:spcBef>
                <a:spcAft>
                  <a:spcPct val="0"/>
                </a:spcAft>
              </a:pPr>
              <a:r>
                <a:rPr lang="en-US" sz="2800" b="1" dirty="0" smtClean="0">
                  <a:solidFill>
                    <a:srgbClr val="FF0000"/>
                  </a:solidFill>
                  <a:latin typeface="Arial Narrow" pitchFamily="34" charset="0"/>
                  <a:ea typeface="Times New Roman" pitchFamily="18" charset="0"/>
                  <a:cs typeface="Arial" pitchFamily="34" charset="0"/>
                </a:rPr>
                <a:t>Alcohol sale is a major source of  revenue for most State </a:t>
              </a:r>
              <a:r>
                <a:rPr lang="en-US" sz="2800" b="1" dirty="0" err="1" smtClean="0">
                  <a:solidFill>
                    <a:srgbClr val="FF0000"/>
                  </a:solidFill>
                  <a:latin typeface="Arial Narrow" pitchFamily="34" charset="0"/>
                  <a:ea typeface="Times New Roman" pitchFamily="18" charset="0"/>
                  <a:cs typeface="Arial" pitchFamily="34" charset="0"/>
                </a:rPr>
                <a:t>Govts</a:t>
              </a:r>
              <a:r>
                <a:rPr lang="en-US" sz="2800" b="1" dirty="0" smtClean="0">
                  <a:solidFill>
                    <a:srgbClr val="FF0000"/>
                  </a:solidFill>
                  <a:latin typeface="Arial Narrow" pitchFamily="34" charset="0"/>
                  <a:ea typeface="Times New Roman" pitchFamily="18" charset="0"/>
                  <a:cs typeface="Arial" pitchFamily="34" charset="0"/>
                </a:rPr>
                <a:t> and they try their best to boost sales every year. </a:t>
              </a:r>
            </a:p>
          </p:txBody>
        </p:sp>
        <p:pic>
          <p:nvPicPr>
            <p:cNvPr id="5" name="Picture 2"/>
            <p:cNvPicPr>
              <a:picLocks noChangeAspect="1" noChangeArrowheads="1"/>
            </p:cNvPicPr>
            <p:nvPr/>
          </p:nvPicPr>
          <p:blipFill>
            <a:blip r:embed="rId4" cstate="print"/>
            <a:srcRect l="8499" r="8499"/>
            <a:stretch>
              <a:fillRect/>
            </a:stretch>
          </p:blipFill>
          <p:spPr bwMode="auto">
            <a:xfrm>
              <a:off x="6705600" y="1905000"/>
              <a:ext cx="2038276" cy="2656717"/>
            </a:xfrm>
            <a:prstGeom prst="rect">
              <a:avLst/>
            </a:prstGeom>
            <a:noFill/>
            <a:ln w="9525">
              <a:noFill/>
              <a:miter lim="800000"/>
              <a:headEnd/>
              <a:tailEnd/>
            </a:ln>
            <a:effectLst/>
          </p:spPr>
        </p:pic>
        <p:sp>
          <p:nvSpPr>
            <p:cNvPr id="6" name="Oval 5"/>
            <p:cNvSpPr/>
            <p:nvPr/>
          </p:nvSpPr>
          <p:spPr>
            <a:xfrm>
              <a:off x="6457876" y="3200400"/>
              <a:ext cx="2286000" cy="1066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Arial Narrow" pitchFamily="34" charset="0"/>
                </a:rPr>
                <a:t>More model shops to boost liquor sale</a:t>
              </a:r>
              <a:endParaRPr lang="en-US" b="1" dirty="0">
                <a:solidFill>
                  <a:srgbClr val="FF0000"/>
                </a:solidFill>
                <a:latin typeface="Arial Narrow" pitchFamily="34" charset="0"/>
              </a:endParaRPr>
            </a:p>
          </p:txBody>
        </p:sp>
        <p:sp>
          <p:nvSpPr>
            <p:cNvPr id="7" name="Isosceles Triangle 6"/>
            <p:cNvSpPr/>
            <p:nvPr/>
          </p:nvSpPr>
          <p:spPr>
            <a:xfrm>
              <a:off x="7372276" y="2743200"/>
              <a:ext cx="304800" cy="457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http://t2.gstatic.com/images?q=tbn:ANd9GcTQ3acwUhw7ti9KczBsXLlJ4ulpQNhj4lua5wPAREZHKiUcUi-Z"/>
            <p:cNvPicPr>
              <a:picLocks noChangeAspect="1" noChangeArrowheads="1"/>
            </p:cNvPicPr>
            <p:nvPr/>
          </p:nvPicPr>
          <p:blipFill>
            <a:blip r:embed="rId5" cstate="print"/>
            <a:srcRect l="21066"/>
            <a:stretch>
              <a:fillRect/>
            </a:stretch>
          </p:blipFill>
          <p:spPr bwMode="auto">
            <a:xfrm>
              <a:off x="3810000" y="2590800"/>
              <a:ext cx="1905000" cy="1195372"/>
            </a:xfrm>
            <a:prstGeom prst="rect">
              <a:avLst/>
            </a:prstGeom>
            <a:noFill/>
          </p:spPr>
        </p:pic>
        <p:sp>
          <p:nvSpPr>
            <p:cNvPr id="9" name="Oval 8"/>
            <p:cNvSpPr/>
            <p:nvPr/>
          </p:nvSpPr>
          <p:spPr>
            <a:xfrm>
              <a:off x="228600" y="3429000"/>
              <a:ext cx="27432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latin typeface="Arial Narrow" pitchFamily="34" charset="0"/>
                </a:rPr>
                <a:t>Huge revenue by  liquor despite high inflation</a:t>
              </a:r>
              <a:endParaRPr lang="en-US" sz="2000" b="1" dirty="0">
                <a:solidFill>
                  <a:srgbClr val="FF0000"/>
                </a:solidFill>
                <a:latin typeface="Arial Narrow" pitchFamily="34" charset="0"/>
              </a:endParaRPr>
            </a:p>
          </p:txBody>
        </p:sp>
        <p:sp>
          <p:nvSpPr>
            <p:cNvPr id="10" name="Isosceles Triangle 9"/>
            <p:cNvSpPr/>
            <p:nvPr/>
          </p:nvSpPr>
          <p:spPr>
            <a:xfrm>
              <a:off x="1295400" y="2971800"/>
              <a:ext cx="304800" cy="457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ChangeArrowheads="1"/>
            </p:cNvSpPr>
            <p:nvPr/>
          </p:nvSpPr>
          <p:spPr bwMode="auto">
            <a:xfrm>
              <a:off x="5486400" y="6172200"/>
              <a:ext cx="3490636" cy="461665"/>
            </a:xfrm>
            <a:prstGeom prst="rect">
              <a:avLst/>
            </a:prstGeom>
            <a:noFill/>
            <a:ln w="9525">
              <a:noFill/>
              <a:miter lim="800000"/>
              <a:headEnd/>
              <a:tailEnd/>
            </a:ln>
            <a:effectLst/>
          </p:spPr>
          <p:txBody>
            <a:bodyPr wrap="none">
              <a:spAutoFit/>
            </a:bodyPr>
            <a:lstStyle/>
            <a:p>
              <a:r>
                <a:rPr lang="en-US" sz="2400" dirty="0"/>
                <a:t>www.tsunamionroads.org</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52400" y="152400"/>
            <a:ext cx="8763000" cy="6477000"/>
            <a:chOff x="152400" y="152400"/>
            <a:chExt cx="8763000" cy="6477000"/>
          </a:xfrm>
        </p:grpSpPr>
        <p:sp>
          <p:nvSpPr>
            <p:cNvPr id="2" name="Rectangle 1"/>
            <p:cNvSpPr/>
            <p:nvPr/>
          </p:nvSpPr>
          <p:spPr>
            <a:xfrm>
              <a:off x="152400" y="152400"/>
              <a:ext cx="8763000" cy="1938992"/>
            </a:xfrm>
            <a:prstGeom prst="rect">
              <a:avLst/>
            </a:prstGeom>
          </p:spPr>
          <p:txBody>
            <a:bodyPr wrap="square">
              <a:spAutoFit/>
            </a:bodyPr>
            <a:lstStyle/>
            <a:p>
              <a:pPr algn="just">
                <a:defRPr/>
              </a:pPr>
              <a:r>
                <a:rPr lang="en-US" sz="2400" b="1" dirty="0" smtClean="0">
                  <a:solidFill>
                    <a:srgbClr val="FFFF00"/>
                  </a:solidFill>
                  <a:latin typeface="Arial" pitchFamily="34" charset="0"/>
                  <a:ea typeface="Times New Roman" pitchFamily="18" charset="0"/>
                  <a:cs typeface="Arial" pitchFamily="34" charset="0"/>
                </a:rPr>
                <a:t>However, it is a fact that revenue from alcohol [approx. 35000 </a:t>
              </a:r>
              <a:r>
                <a:rPr lang="en-US" sz="2400" b="1" dirty="0" err="1" smtClean="0">
                  <a:solidFill>
                    <a:srgbClr val="FFFF00"/>
                  </a:solidFill>
                  <a:latin typeface="Arial" pitchFamily="34" charset="0"/>
                  <a:ea typeface="Times New Roman" pitchFamily="18" charset="0"/>
                  <a:cs typeface="Arial" pitchFamily="34" charset="0"/>
                </a:rPr>
                <a:t>crore</a:t>
              </a:r>
              <a:r>
                <a:rPr lang="en-US" sz="2400" b="1" dirty="0" smtClean="0">
                  <a:solidFill>
                    <a:srgbClr val="FFFF00"/>
                  </a:solidFill>
                  <a:latin typeface="Arial" pitchFamily="34" charset="0"/>
                  <a:ea typeface="Times New Roman" pitchFamily="18" charset="0"/>
                  <a:cs typeface="Arial" pitchFamily="34" charset="0"/>
                </a:rPr>
                <a:t>] directly goes to </a:t>
              </a:r>
              <a:r>
                <a:rPr lang="en-US" sz="2400" b="1" dirty="0" err="1" smtClean="0">
                  <a:solidFill>
                    <a:srgbClr val="FFFF00"/>
                  </a:solidFill>
                  <a:latin typeface="Arial" pitchFamily="34" charset="0"/>
                  <a:ea typeface="Times New Roman" pitchFamily="18" charset="0"/>
                  <a:cs typeface="Arial" pitchFamily="34" charset="0"/>
                </a:rPr>
                <a:t>Govt</a:t>
              </a:r>
              <a:r>
                <a:rPr lang="en-US" sz="2400" b="1" dirty="0" smtClean="0">
                  <a:solidFill>
                    <a:srgbClr val="FFFF00"/>
                  </a:solidFill>
                  <a:latin typeface="Arial" pitchFamily="34" charset="0"/>
                  <a:ea typeface="Times New Roman" pitchFamily="18" charset="0"/>
                  <a:cs typeface="Arial" pitchFamily="34" charset="0"/>
                </a:rPr>
                <a:t> while most expenses towards treatment of alcohol related problems comes directly from pockets of sufferers and NOT from treasure of Indian Government !!</a:t>
              </a:r>
              <a:endParaRPr lang="en-US" sz="2400" b="1" dirty="0" smtClean="0">
                <a:ln w="12700">
                  <a:solidFill>
                    <a:schemeClr val="bg2"/>
                  </a:solidFill>
                </a:ln>
                <a:solidFill>
                  <a:srgbClr val="FFFF00"/>
                </a:solidFill>
                <a:effectLst>
                  <a:outerShdw blurRad="50800" dist="50800" dir="5400000" algn="ctr" rotWithShape="0">
                    <a:srgbClr val="000000">
                      <a:alpha val="98000"/>
                    </a:srgbClr>
                  </a:outerShdw>
                </a:effectLst>
                <a:latin typeface="Arial Unicode MS" pitchFamily="34" charset="-128"/>
                <a:ea typeface="Arial Unicode MS" pitchFamily="34" charset="-128"/>
                <a:cs typeface="Arial Unicode MS" pitchFamily="34" charset="-128"/>
              </a:endParaRPr>
            </a:p>
          </p:txBody>
        </p:sp>
        <p:pic>
          <p:nvPicPr>
            <p:cNvPr id="3" name="Picture 7" descr="6a00d83451c45669e2012876b4fa21970c-500wi"/>
            <p:cNvPicPr>
              <a:picLocks noChangeAspect="1" noChangeArrowheads="1"/>
            </p:cNvPicPr>
            <p:nvPr/>
          </p:nvPicPr>
          <p:blipFill>
            <a:blip r:embed="rId3" cstate="print"/>
            <a:srcRect/>
            <a:stretch>
              <a:fillRect/>
            </a:stretch>
          </p:blipFill>
          <p:spPr bwMode="auto">
            <a:xfrm>
              <a:off x="1066800" y="2057400"/>
              <a:ext cx="6858000" cy="4572000"/>
            </a:xfrm>
            <a:prstGeom prst="rect">
              <a:avLst/>
            </a:prstGeom>
            <a:noFill/>
            <a:ln w="9525">
              <a:noFill/>
              <a:miter lim="800000"/>
              <a:headEnd/>
              <a:tailEnd/>
            </a:ln>
          </p:spPr>
        </p:pic>
        <p:sp>
          <p:nvSpPr>
            <p:cNvPr id="4" name="Rectangle 9"/>
            <p:cNvSpPr>
              <a:spLocks noChangeArrowheads="1"/>
            </p:cNvSpPr>
            <p:nvPr/>
          </p:nvSpPr>
          <p:spPr bwMode="auto">
            <a:xfrm>
              <a:off x="1295400" y="3810000"/>
              <a:ext cx="7239000" cy="2677656"/>
            </a:xfrm>
            <a:prstGeom prst="rect">
              <a:avLst/>
            </a:prstGeom>
            <a:noFill/>
            <a:ln w="9525">
              <a:noFill/>
              <a:miter lim="800000"/>
              <a:headEnd/>
              <a:tailEnd/>
            </a:ln>
            <a:effectLst/>
          </p:spPr>
          <p:txBody>
            <a:bodyPr wrap="square">
              <a:spAutoFit/>
            </a:bodyPr>
            <a:lstStyle/>
            <a:p>
              <a:pPr algn="just">
                <a:defRPr/>
              </a:pPr>
              <a:r>
                <a:rPr lang="en-US" sz="2800" b="1" dirty="0" smtClean="0">
                  <a:ln w="12700">
                    <a:solidFill>
                      <a:schemeClr val="bg2"/>
                    </a:solidFill>
                  </a:ln>
                  <a:solidFill>
                    <a:srgbClr val="F5F961"/>
                  </a:solidFill>
                  <a:effectLst>
                    <a:outerShdw blurRad="50800" dist="50800" dir="5400000" algn="ctr" rotWithShape="0">
                      <a:srgbClr val="000000">
                        <a:alpha val="98000"/>
                      </a:srgbClr>
                    </a:outerShdw>
                  </a:effectLst>
                  <a:latin typeface="Arial" charset="0"/>
                </a:rPr>
                <a:t>FACTS: </a:t>
              </a:r>
            </a:p>
            <a:p>
              <a:pPr algn="just">
                <a:defRPr/>
              </a:pPr>
              <a:r>
                <a:rPr lang="en-US" sz="2800" b="1" dirty="0" smtClean="0">
                  <a:ln w="12700">
                    <a:solidFill>
                      <a:schemeClr val="bg2"/>
                    </a:solidFill>
                  </a:ln>
                  <a:solidFill>
                    <a:srgbClr val="33CC33"/>
                  </a:solidFill>
                  <a:effectLst>
                    <a:outerShdw blurRad="50800" dist="50800" dir="5400000" algn="ctr" rotWithShape="0">
                      <a:srgbClr val="000000">
                        <a:alpha val="98000"/>
                      </a:srgbClr>
                    </a:outerShdw>
                  </a:effectLst>
                  <a:latin typeface="Arial" charset="0"/>
                </a:rPr>
                <a:t>More </a:t>
              </a:r>
              <a:r>
                <a:rPr lang="en-US" sz="2800" b="1" dirty="0">
                  <a:ln w="12700">
                    <a:solidFill>
                      <a:schemeClr val="bg2"/>
                    </a:solidFill>
                  </a:ln>
                  <a:solidFill>
                    <a:srgbClr val="33CC33"/>
                  </a:solidFill>
                  <a:effectLst>
                    <a:outerShdw blurRad="50800" dist="50800" dir="5400000" algn="ctr" rotWithShape="0">
                      <a:srgbClr val="000000">
                        <a:alpha val="98000"/>
                      </a:srgbClr>
                    </a:outerShdw>
                  </a:effectLst>
                  <a:latin typeface="Arial" charset="0"/>
                </a:rPr>
                <a:t>than 80% trauma patients are</a:t>
              </a:r>
            </a:p>
            <a:p>
              <a:pPr algn="just">
                <a:defRPr/>
              </a:pPr>
              <a:r>
                <a:rPr lang="en-US" sz="2800" b="1" dirty="0">
                  <a:ln w="12700">
                    <a:solidFill>
                      <a:schemeClr val="bg2"/>
                    </a:solidFill>
                  </a:ln>
                  <a:solidFill>
                    <a:srgbClr val="33CC33"/>
                  </a:solidFill>
                  <a:effectLst>
                    <a:outerShdw blurRad="50800" dist="50800" dir="5400000" algn="ctr" rotWithShape="0">
                      <a:srgbClr val="000000">
                        <a:alpha val="98000"/>
                      </a:srgbClr>
                    </a:outerShdw>
                  </a:effectLst>
                  <a:latin typeface="Arial" charset="0"/>
                </a:rPr>
                <a:t>treated in private hospitals </a:t>
              </a:r>
            </a:p>
            <a:p>
              <a:pPr algn="just">
                <a:defRPr/>
              </a:pPr>
              <a:r>
                <a:rPr lang="en-US" sz="2800" b="1" dirty="0" smtClean="0">
                  <a:ln w="12700">
                    <a:solidFill>
                      <a:schemeClr val="bg2"/>
                    </a:solidFill>
                  </a:ln>
                  <a:solidFill>
                    <a:srgbClr val="F5F961"/>
                  </a:solidFill>
                  <a:effectLst>
                    <a:outerShdw blurRad="50800" dist="50800" dir="5400000" algn="ctr" rotWithShape="0">
                      <a:srgbClr val="000000">
                        <a:alpha val="98000"/>
                      </a:srgbClr>
                    </a:outerShdw>
                  </a:effectLst>
                  <a:latin typeface="Arial" charset="0"/>
                </a:rPr>
                <a:t>    &amp;</a:t>
              </a:r>
              <a:endParaRPr lang="en-US" sz="2800" b="1" dirty="0">
                <a:ln w="12700">
                  <a:solidFill>
                    <a:schemeClr val="bg2"/>
                  </a:solidFill>
                </a:ln>
                <a:solidFill>
                  <a:srgbClr val="F5F961"/>
                </a:solidFill>
                <a:effectLst>
                  <a:outerShdw blurRad="50800" dist="50800" dir="5400000" algn="ctr" rotWithShape="0">
                    <a:srgbClr val="000000">
                      <a:alpha val="98000"/>
                    </a:srgbClr>
                  </a:outerShdw>
                </a:effectLst>
                <a:latin typeface="Arial" charset="0"/>
              </a:endParaRPr>
            </a:p>
            <a:p>
              <a:pPr algn="just">
                <a:defRPr/>
              </a:pPr>
              <a:r>
                <a:rPr lang="en-US" sz="2800" b="1" dirty="0">
                  <a:ln w="12700">
                    <a:solidFill>
                      <a:schemeClr val="bg2"/>
                    </a:solidFill>
                  </a:ln>
                  <a:solidFill>
                    <a:srgbClr val="F5F961"/>
                  </a:solidFill>
                  <a:effectLst>
                    <a:outerShdw blurRad="50800" dist="50800" dir="5400000" algn="ctr" rotWithShape="0">
                      <a:srgbClr val="000000">
                        <a:alpha val="98000"/>
                      </a:srgbClr>
                    </a:outerShdw>
                  </a:effectLst>
                  <a:latin typeface="Arial" charset="0"/>
                </a:rPr>
                <a:t>In India only </a:t>
              </a:r>
              <a:r>
                <a:rPr lang="en-US" sz="2800" b="1" dirty="0" smtClean="0">
                  <a:ln w="12700">
                    <a:solidFill>
                      <a:schemeClr val="bg2"/>
                    </a:solidFill>
                  </a:ln>
                  <a:solidFill>
                    <a:srgbClr val="F5F961"/>
                  </a:solidFill>
                  <a:effectLst>
                    <a:outerShdw blurRad="50800" dist="50800" dir="5400000" algn="ctr" rotWithShape="0">
                      <a:srgbClr val="000000">
                        <a:alpha val="98000"/>
                      </a:srgbClr>
                    </a:outerShdw>
                  </a:effectLst>
                  <a:latin typeface="Arial" charset="0"/>
                </a:rPr>
                <a:t>2-3% </a:t>
              </a:r>
              <a:r>
                <a:rPr lang="en-US" sz="2800" b="1" dirty="0">
                  <a:ln w="12700">
                    <a:solidFill>
                      <a:schemeClr val="bg2"/>
                    </a:solidFill>
                  </a:ln>
                  <a:solidFill>
                    <a:srgbClr val="F5F961"/>
                  </a:solidFill>
                  <a:effectLst>
                    <a:outerShdw blurRad="50800" dist="50800" dir="5400000" algn="ctr" rotWithShape="0">
                      <a:srgbClr val="000000">
                        <a:alpha val="98000"/>
                      </a:srgbClr>
                    </a:outerShdw>
                  </a:effectLst>
                  <a:latin typeface="Arial" charset="0"/>
                </a:rPr>
                <a:t>population has </a:t>
              </a:r>
            </a:p>
            <a:p>
              <a:pPr algn="just">
                <a:defRPr/>
              </a:pPr>
              <a:r>
                <a:rPr lang="en-US" sz="2800" b="1" dirty="0">
                  <a:ln w="12700">
                    <a:solidFill>
                      <a:schemeClr val="bg2"/>
                    </a:solidFill>
                  </a:ln>
                  <a:solidFill>
                    <a:srgbClr val="F5F961"/>
                  </a:solidFill>
                  <a:effectLst>
                    <a:outerShdw blurRad="50800" dist="50800" dir="5400000" algn="ctr" rotWithShape="0">
                      <a:srgbClr val="000000">
                        <a:alpha val="98000"/>
                      </a:srgbClr>
                    </a:outerShdw>
                  </a:effectLst>
                  <a:latin typeface="Arial" charset="0"/>
                </a:rPr>
                <a:t>medical insurance</a:t>
              </a:r>
            </a:p>
          </p:txBody>
        </p:sp>
        <p:sp>
          <p:nvSpPr>
            <p:cNvPr id="5" name="Rectangle 10"/>
            <p:cNvSpPr>
              <a:spLocks noChangeArrowheads="1"/>
            </p:cNvSpPr>
            <p:nvPr/>
          </p:nvSpPr>
          <p:spPr bwMode="auto">
            <a:xfrm>
              <a:off x="5410200" y="6096000"/>
              <a:ext cx="3490636" cy="461665"/>
            </a:xfrm>
            <a:prstGeom prst="rect">
              <a:avLst/>
            </a:prstGeom>
            <a:noFill/>
            <a:ln w="9525">
              <a:noFill/>
              <a:miter lim="800000"/>
              <a:headEnd/>
              <a:tailEnd/>
            </a:ln>
            <a:effectLst/>
          </p:spPr>
          <p:txBody>
            <a:bodyPr wrap="none">
              <a:spAutoFit/>
            </a:bodyPr>
            <a:lstStyle/>
            <a:p>
              <a:r>
                <a:rPr lang="en-US" sz="2400" dirty="0"/>
                <a:t>www.tsunamionroads.org</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152400" y="152400"/>
            <a:ext cx="8763000" cy="6705600"/>
            <a:chOff x="152400" y="152400"/>
            <a:chExt cx="8763000" cy="6705600"/>
          </a:xfrm>
        </p:grpSpPr>
        <p:pic>
          <p:nvPicPr>
            <p:cNvPr id="14338" name="Picture 2" descr="http://t1.gstatic.com/images?q=tbn:ANd9GcR7fdOyZDGLA_FmHa8EqXhB2xfdXnh1z1mbwC15Gg_EAooJrnEnDQ"/>
            <p:cNvPicPr>
              <a:picLocks noChangeAspect="1" noChangeArrowheads="1"/>
            </p:cNvPicPr>
            <p:nvPr/>
          </p:nvPicPr>
          <p:blipFill>
            <a:blip r:embed="rId3" cstate="print"/>
            <a:srcRect/>
            <a:stretch>
              <a:fillRect/>
            </a:stretch>
          </p:blipFill>
          <p:spPr bwMode="auto">
            <a:xfrm>
              <a:off x="7467600" y="1219200"/>
              <a:ext cx="1219200" cy="1219200"/>
            </a:xfrm>
            <a:prstGeom prst="rect">
              <a:avLst/>
            </a:prstGeom>
            <a:noFill/>
          </p:spPr>
        </p:pic>
        <p:sp>
          <p:nvSpPr>
            <p:cNvPr id="6" name="Rectangle 5"/>
            <p:cNvSpPr/>
            <p:nvPr/>
          </p:nvSpPr>
          <p:spPr>
            <a:xfrm>
              <a:off x="152400" y="152400"/>
              <a:ext cx="8763000" cy="954107"/>
            </a:xfrm>
            <a:prstGeom prst="rect">
              <a:avLst/>
            </a:prstGeom>
          </p:spPr>
          <p:txBody>
            <a:bodyPr wrap="square">
              <a:spAutoFit/>
            </a:bodyPr>
            <a:lstStyle/>
            <a:p>
              <a:pPr lvl="0" algn="just" fontAlgn="base">
                <a:spcBef>
                  <a:spcPct val="0"/>
                </a:spcBef>
                <a:spcAft>
                  <a:spcPct val="0"/>
                </a:spcAft>
              </a:pPr>
              <a:r>
                <a:rPr lang="en-US" sz="2800" b="1" i="1" dirty="0" smtClean="0">
                  <a:solidFill>
                    <a:srgbClr val="FFFF00"/>
                  </a:solidFill>
                  <a:latin typeface="Arial" pitchFamily="34" charset="0"/>
                  <a:ea typeface="Times New Roman" pitchFamily="18" charset="0"/>
                  <a:cs typeface="Arial" pitchFamily="34" charset="0"/>
                </a:rPr>
                <a:t>Controversy 4: Is there any Need for Prohibition Department :</a:t>
              </a:r>
              <a:r>
                <a:rPr lang="en-US" sz="2800" b="1" dirty="0" smtClean="0">
                  <a:solidFill>
                    <a:srgbClr val="FFFF00"/>
                  </a:solidFill>
                  <a:latin typeface="Arial" pitchFamily="34" charset="0"/>
                  <a:ea typeface="Times New Roman" pitchFamily="18" charset="0"/>
                  <a:cs typeface="Arial" pitchFamily="34" charset="0"/>
                </a:rPr>
                <a:t> </a:t>
              </a:r>
            </a:p>
          </p:txBody>
        </p:sp>
        <p:sp>
          <p:nvSpPr>
            <p:cNvPr id="8" name="Rectangle 7"/>
            <p:cNvSpPr/>
            <p:nvPr/>
          </p:nvSpPr>
          <p:spPr>
            <a:xfrm>
              <a:off x="152400" y="2819400"/>
              <a:ext cx="8763000" cy="1200329"/>
            </a:xfrm>
            <a:prstGeom prst="rect">
              <a:avLst/>
            </a:prstGeom>
          </p:spPr>
          <p:txBody>
            <a:bodyPr wrap="square">
              <a:spAutoFit/>
            </a:bodyPr>
            <a:lstStyle/>
            <a:p>
              <a:pPr lvl="0" algn="just" fontAlgn="base">
                <a:spcBef>
                  <a:spcPct val="0"/>
                </a:spcBef>
                <a:spcAft>
                  <a:spcPct val="0"/>
                </a:spcAft>
              </a:pPr>
              <a:r>
                <a:rPr lang="en-US" sz="2400" b="1" dirty="0" smtClean="0">
                  <a:latin typeface="Arial" pitchFamily="34" charset="0"/>
                  <a:ea typeface="Times New Roman" pitchFamily="18" charset="0"/>
                  <a:cs typeface="Arial" pitchFamily="34" charset="0"/>
                </a:rPr>
                <a:t>While on one hand there is an Excise dept. that tries its best to boost liquor sales.</a:t>
              </a:r>
              <a:r>
                <a:rPr lang="en-US" sz="2400" b="1" dirty="0" smtClean="0">
                  <a:latin typeface="Arial" pitchFamily="34" charset="0"/>
                  <a:cs typeface="Arial" pitchFamily="34" charset="0"/>
                </a:rPr>
                <a:t> We clearly see that Excise dept is dominant over prohibition dept.</a:t>
              </a:r>
              <a:endParaRPr lang="en-US" sz="2400" b="1" dirty="0" smtClean="0">
                <a:latin typeface="Arial" pitchFamily="34" charset="0"/>
                <a:ea typeface="Times New Roman" pitchFamily="18" charset="0"/>
                <a:cs typeface="Arial" pitchFamily="34" charset="0"/>
              </a:endParaRPr>
            </a:p>
          </p:txBody>
        </p:sp>
        <p:pic>
          <p:nvPicPr>
            <p:cNvPr id="9" name="Picture 4" descr="D:\Documents and Settings\Dr. Sanjay K\Desktop\Picture6.jpg"/>
            <p:cNvPicPr>
              <a:picLocks noChangeAspect="1" noChangeArrowheads="1"/>
            </p:cNvPicPr>
            <p:nvPr/>
          </p:nvPicPr>
          <p:blipFill>
            <a:blip r:embed="rId4" cstate="print"/>
            <a:srcRect l="3186" r="3186" b="9536"/>
            <a:stretch>
              <a:fillRect/>
            </a:stretch>
          </p:blipFill>
          <p:spPr bwMode="auto">
            <a:xfrm>
              <a:off x="1676400" y="4038600"/>
              <a:ext cx="2013414" cy="2599516"/>
            </a:xfrm>
            <a:prstGeom prst="rect">
              <a:avLst/>
            </a:prstGeom>
            <a:noFill/>
          </p:spPr>
        </p:pic>
        <p:pic>
          <p:nvPicPr>
            <p:cNvPr id="1026" name="Picture 2" descr="D:\Documents and Settings\Dr. Sanjay K\Desktop\Picture2.png"/>
            <p:cNvPicPr>
              <a:picLocks noChangeAspect="1" noChangeArrowheads="1"/>
            </p:cNvPicPr>
            <p:nvPr/>
          </p:nvPicPr>
          <p:blipFill>
            <a:blip r:embed="rId5" cstate="print"/>
            <a:srcRect/>
            <a:stretch>
              <a:fillRect/>
            </a:stretch>
          </p:blipFill>
          <p:spPr bwMode="auto">
            <a:xfrm>
              <a:off x="4800601" y="4054991"/>
              <a:ext cx="2209799" cy="2677223"/>
            </a:xfrm>
            <a:prstGeom prst="rect">
              <a:avLst/>
            </a:prstGeom>
            <a:noFill/>
          </p:spPr>
        </p:pic>
        <p:sp>
          <p:nvSpPr>
            <p:cNvPr id="10" name="Rectangle 9"/>
            <p:cNvSpPr/>
            <p:nvPr/>
          </p:nvSpPr>
          <p:spPr>
            <a:xfrm>
              <a:off x="304800" y="1295400"/>
              <a:ext cx="6934200" cy="954107"/>
            </a:xfrm>
            <a:prstGeom prst="rect">
              <a:avLst/>
            </a:prstGeom>
          </p:spPr>
          <p:txBody>
            <a:bodyPr wrap="square">
              <a:spAutoFit/>
            </a:bodyPr>
            <a:lstStyle/>
            <a:p>
              <a:pPr lvl="0" algn="just" fontAlgn="base">
                <a:spcBef>
                  <a:spcPct val="0"/>
                </a:spcBef>
                <a:spcAft>
                  <a:spcPct val="0"/>
                </a:spcAft>
              </a:pPr>
              <a:r>
                <a:rPr lang="en-US" sz="2800" b="1" dirty="0" smtClean="0">
                  <a:solidFill>
                    <a:srgbClr val="FF0000"/>
                  </a:solidFill>
                  <a:latin typeface="Arial Rounded MT Bold" pitchFamily="34" charset="0"/>
                  <a:ea typeface="Times New Roman" pitchFamily="18" charset="0"/>
                  <a:cs typeface="Arial" pitchFamily="34" charset="0"/>
                </a:rPr>
                <a:t>In India, there is ministry of Social Justice to curb use of alcohol. </a:t>
              </a:r>
            </a:p>
          </p:txBody>
        </p:sp>
        <p:sp>
          <p:nvSpPr>
            <p:cNvPr id="11" name="Rectangle 10"/>
            <p:cNvSpPr/>
            <p:nvPr/>
          </p:nvSpPr>
          <p:spPr>
            <a:xfrm rot="21217643">
              <a:off x="4674581" y="5182639"/>
              <a:ext cx="4177263" cy="707886"/>
            </a:xfrm>
            <a:prstGeom prst="rect">
              <a:avLst/>
            </a:prstGeom>
            <a:solidFill>
              <a:schemeClr val="bg1"/>
            </a:solidFill>
          </p:spPr>
          <p:txBody>
            <a:bodyPr wrap="square">
              <a:spAutoFit/>
            </a:bodyPr>
            <a:lstStyle/>
            <a:p>
              <a:r>
                <a:rPr lang="en-US" sz="2000" b="1" dirty="0" smtClean="0">
                  <a:latin typeface="Arial Narrow" pitchFamily="34" charset="0"/>
                </a:rPr>
                <a:t>District Excise Officer suspended for not achieving sale target for liquor</a:t>
              </a:r>
              <a:endParaRPr lang="en-US" sz="2000" b="1" dirty="0">
                <a:latin typeface="Arial Narrow" pitchFamily="34" charset="0"/>
              </a:endParaRPr>
            </a:p>
          </p:txBody>
        </p:sp>
        <p:sp>
          <p:nvSpPr>
            <p:cNvPr id="12" name="Rectangle 10"/>
            <p:cNvSpPr>
              <a:spLocks noChangeArrowheads="1"/>
            </p:cNvSpPr>
            <p:nvPr/>
          </p:nvSpPr>
          <p:spPr bwMode="auto">
            <a:xfrm>
              <a:off x="228600" y="6396335"/>
              <a:ext cx="3490636" cy="461665"/>
            </a:xfrm>
            <a:prstGeom prst="rect">
              <a:avLst/>
            </a:prstGeom>
            <a:noFill/>
            <a:ln w="9525">
              <a:noFill/>
              <a:miter lim="800000"/>
              <a:headEnd/>
              <a:tailEnd/>
            </a:ln>
            <a:effectLst/>
          </p:spPr>
          <p:txBody>
            <a:bodyPr wrap="none">
              <a:spAutoFit/>
            </a:bodyPr>
            <a:lstStyle/>
            <a:p>
              <a:r>
                <a:rPr lang="en-US" sz="2400" dirty="0"/>
                <a:t>www.tsunamionroads.org</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
          <p:cNvGrpSpPr/>
          <p:nvPr/>
        </p:nvGrpSpPr>
        <p:grpSpPr>
          <a:xfrm>
            <a:off x="152400" y="228600"/>
            <a:ext cx="8763000" cy="6629400"/>
            <a:chOff x="152400" y="228600"/>
            <a:chExt cx="8763000" cy="6629400"/>
          </a:xfrm>
        </p:grpSpPr>
        <p:pic>
          <p:nvPicPr>
            <p:cNvPr id="2" name="Picture 3"/>
            <p:cNvPicPr>
              <a:picLocks noChangeAspect="1" noChangeArrowheads="1"/>
            </p:cNvPicPr>
            <p:nvPr/>
          </p:nvPicPr>
          <p:blipFill>
            <a:blip r:embed="rId3" cstate="print"/>
            <a:srcRect/>
            <a:stretch>
              <a:fillRect/>
            </a:stretch>
          </p:blipFill>
          <p:spPr bwMode="auto">
            <a:xfrm>
              <a:off x="533400" y="2774344"/>
              <a:ext cx="2362200" cy="4083656"/>
            </a:xfrm>
            <a:prstGeom prst="rect">
              <a:avLst/>
            </a:prstGeom>
            <a:noFill/>
            <a:ln w="9525">
              <a:noFill/>
              <a:miter lim="800000"/>
              <a:headEnd/>
              <a:tailEnd/>
            </a:ln>
            <a:effectLst/>
          </p:spPr>
        </p:pic>
        <p:pic>
          <p:nvPicPr>
            <p:cNvPr id="1026" name="Picture 2" descr="D:\Documents and Settings\Dr. Sanjay K\Desktop\1.jpg"/>
            <p:cNvPicPr>
              <a:picLocks noChangeAspect="1" noChangeArrowheads="1"/>
            </p:cNvPicPr>
            <p:nvPr/>
          </p:nvPicPr>
          <p:blipFill>
            <a:blip r:embed="rId4" cstate="print"/>
            <a:srcRect/>
            <a:stretch>
              <a:fillRect/>
            </a:stretch>
          </p:blipFill>
          <p:spPr bwMode="auto">
            <a:xfrm>
              <a:off x="4953000" y="2971800"/>
              <a:ext cx="2667000" cy="2239529"/>
            </a:xfrm>
            <a:prstGeom prst="rect">
              <a:avLst/>
            </a:prstGeom>
            <a:noFill/>
          </p:spPr>
        </p:pic>
        <p:sp>
          <p:nvSpPr>
            <p:cNvPr id="8" name="TextBox 7"/>
            <p:cNvSpPr txBox="1"/>
            <p:nvPr/>
          </p:nvSpPr>
          <p:spPr>
            <a:xfrm>
              <a:off x="4953000" y="1447800"/>
              <a:ext cx="3505200" cy="1569660"/>
            </a:xfrm>
            <a:prstGeom prst="rect">
              <a:avLst/>
            </a:prstGeom>
            <a:solidFill>
              <a:srgbClr val="FFFF00"/>
            </a:solidFill>
          </p:spPr>
          <p:txBody>
            <a:bodyPr wrap="square" rtlCol="0">
              <a:spAutoFit/>
            </a:bodyPr>
            <a:lstStyle/>
            <a:p>
              <a:r>
                <a:rPr lang="en-US" sz="2400" b="1" u="sng" dirty="0" smtClean="0">
                  <a:solidFill>
                    <a:schemeClr val="bg1"/>
                  </a:solidFill>
                  <a:latin typeface="Arial Narrow" pitchFamily="34" charset="0"/>
                </a:rPr>
                <a:t>On the other hand - - </a:t>
              </a:r>
            </a:p>
            <a:p>
              <a:r>
                <a:rPr lang="en-US" sz="2400" b="1" dirty="0" smtClean="0">
                  <a:solidFill>
                    <a:srgbClr val="FF0000"/>
                  </a:solidFill>
                  <a:latin typeface="Arial Narrow" pitchFamily="34" charset="0"/>
                </a:rPr>
                <a:t>The same </a:t>
              </a:r>
              <a:r>
                <a:rPr lang="en-US" sz="2400" b="1" dirty="0" err="1" smtClean="0">
                  <a:solidFill>
                    <a:srgbClr val="FF0000"/>
                  </a:solidFill>
                  <a:latin typeface="Arial Narrow" pitchFamily="34" charset="0"/>
                </a:rPr>
                <a:t>Govt</a:t>
              </a:r>
              <a:r>
                <a:rPr lang="en-US" sz="2400" b="1" dirty="0" smtClean="0">
                  <a:solidFill>
                    <a:srgbClr val="FF0000"/>
                  </a:solidFill>
                  <a:latin typeface="Arial Narrow" pitchFamily="34" charset="0"/>
                </a:rPr>
                <a:t> ask traffic police to intensify drive against drunken driving!!</a:t>
              </a:r>
              <a:endParaRPr lang="en-US" sz="2400" b="1" dirty="0">
                <a:solidFill>
                  <a:srgbClr val="FF0000"/>
                </a:solidFill>
                <a:latin typeface="Arial Narrow" pitchFamily="34" charset="0"/>
              </a:endParaRPr>
            </a:p>
          </p:txBody>
        </p:sp>
        <p:sp>
          <p:nvSpPr>
            <p:cNvPr id="9" name="TextBox 8"/>
            <p:cNvSpPr txBox="1"/>
            <p:nvPr/>
          </p:nvSpPr>
          <p:spPr>
            <a:xfrm>
              <a:off x="152400" y="1447800"/>
              <a:ext cx="3352800" cy="1569660"/>
            </a:xfrm>
            <a:prstGeom prst="rect">
              <a:avLst/>
            </a:prstGeom>
            <a:solidFill>
              <a:srgbClr val="FFFF00"/>
            </a:solidFill>
          </p:spPr>
          <p:txBody>
            <a:bodyPr wrap="square" rtlCol="0">
              <a:spAutoFit/>
            </a:bodyPr>
            <a:lstStyle/>
            <a:p>
              <a:r>
                <a:rPr lang="en-US" sz="2400" b="1" u="sng" dirty="0" smtClean="0">
                  <a:solidFill>
                    <a:schemeClr val="bg1"/>
                  </a:solidFill>
                  <a:latin typeface="Arial Narrow" pitchFamily="34" charset="0"/>
                </a:rPr>
                <a:t>On one hand - - </a:t>
              </a:r>
            </a:p>
            <a:p>
              <a:r>
                <a:rPr lang="en-US" sz="2400" b="1" dirty="0" smtClean="0">
                  <a:solidFill>
                    <a:srgbClr val="FF0000"/>
                  </a:solidFill>
                  <a:latin typeface="Arial Narrow" pitchFamily="34" charset="0"/>
                </a:rPr>
                <a:t>CM Sheila Dixit increases target of liquor tax to Rs 3000 </a:t>
              </a:r>
              <a:r>
                <a:rPr lang="en-US" sz="2400" b="1" dirty="0" err="1" smtClean="0">
                  <a:solidFill>
                    <a:srgbClr val="FF0000"/>
                  </a:solidFill>
                  <a:latin typeface="Arial Narrow" pitchFamily="34" charset="0"/>
                </a:rPr>
                <a:t>crore</a:t>
              </a:r>
              <a:r>
                <a:rPr lang="en-US" sz="2400" b="1" dirty="0" smtClean="0">
                  <a:solidFill>
                    <a:srgbClr val="FF0000"/>
                  </a:solidFill>
                  <a:latin typeface="Arial Narrow" pitchFamily="34" charset="0"/>
                </a:rPr>
                <a:t> for 2012-13  !</a:t>
              </a:r>
              <a:endParaRPr lang="en-US" sz="2400" b="1" dirty="0">
                <a:solidFill>
                  <a:srgbClr val="FF0000"/>
                </a:solidFill>
                <a:latin typeface="Arial Narrow" pitchFamily="34" charset="0"/>
              </a:endParaRPr>
            </a:p>
          </p:txBody>
        </p:sp>
        <p:sp>
          <p:nvSpPr>
            <p:cNvPr id="10" name="Rectangle 9"/>
            <p:cNvSpPr>
              <a:spLocks noChangeArrowheads="1"/>
            </p:cNvSpPr>
            <p:nvPr/>
          </p:nvSpPr>
          <p:spPr bwMode="auto">
            <a:xfrm>
              <a:off x="228600" y="228600"/>
              <a:ext cx="86868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This is like adding sprit to a fire and alternately trying to put water to douse it. For example </a:t>
              </a:r>
              <a:r>
                <a:rPr kumimoji="0" lang="en-US" sz="2400" b="1" i="0" u="none" strike="noStrike" cap="none" normalizeH="0" dirty="0" smtClean="0">
                  <a:ln>
                    <a:noFill/>
                  </a:ln>
                  <a:solidFill>
                    <a:srgbClr val="FFFF00"/>
                  </a:solidFill>
                  <a:effectLst/>
                  <a:latin typeface="Arial" pitchFamily="34" charset="0"/>
                  <a:ea typeface="Times New Roman" pitchFamily="18" charset="0"/>
                  <a:cs typeface="Arial" pitchFamily="34" charset="0"/>
                </a:rPr>
                <a:t> -  -  -</a:t>
              </a:r>
              <a:endParaRPr kumimoji="0" lang="en-US" sz="2400" b="1" i="0" u="none" strike="noStrike" cap="none" normalizeH="0" baseline="0" dirty="0" smtClean="0">
                <a:ln>
                  <a:noFill/>
                </a:ln>
                <a:solidFill>
                  <a:srgbClr val="FFFF00"/>
                </a:solidFill>
                <a:effectLst/>
                <a:latin typeface="Arial" pitchFamily="34" charset="0"/>
                <a:cs typeface="Arial" pitchFamily="34" charset="0"/>
              </a:endParaRPr>
            </a:p>
          </p:txBody>
        </p:sp>
        <p:pic>
          <p:nvPicPr>
            <p:cNvPr id="15362" name="Picture 2" descr="http://i.ytimg.com/vi/xTVFY_mjbJA/0.jpg"/>
            <p:cNvPicPr>
              <a:picLocks noChangeAspect="1" noChangeArrowheads="1"/>
            </p:cNvPicPr>
            <p:nvPr/>
          </p:nvPicPr>
          <p:blipFill>
            <a:blip r:embed="rId5" cstate="print"/>
            <a:srcRect/>
            <a:stretch>
              <a:fillRect/>
            </a:stretch>
          </p:blipFill>
          <p:spPr bwMode="auto">
            <a:xfrm rot="21062287">
              <a:off x="5926030" y="4151878"/>
              <a:ext cx="2584197" cy="1933587"/>
            </a:xfrm>
            <a:prstGeom prst="rect">
              <a:avLst/>
            </a:prstGeom>
            <a:noFill/>
          </p:spPr>
        </p:pic>
        <p:sp>
          <p:nvSpPr>
            <p:cNvPr id="11" name="Rectangle 10"/>
            <p:cNvSpPr>
              <a:spLocks noChangeArrowheads="1"/>
            </p:cNvSpPr>
            <p:nvPr/>
          </p:nvSpPr>
          <p:spPr bwMode="auto">
            <a:xfrm>
              <a:off x="4724400" y="6019800"/>
              <a:ext cx="3490636" cy="461665"/>
            </a:xfrm>
            <a:prstGeom prst="rect">
              <a:avLst/>
            </a:prstGeom>
            <a:noFill/>
            <a:ln w="9525">
              <a:noFill/>
              <a:miter lim="800000"/>
              <a:headEnd/>
              <a:tailEnd/>
            </a:ln>
            <a:effectLst/>
          </p:spPr>
          <p:txBody>
            <a:bodyPr wrap="none">
              <a:spAutoFit/>
            </a:bodyPr>
            <a:lstStyle/>
            <a:p>
              <a:r>
                <a:rPr lang="en-US" sz="2400" dirty="0"/>
                <a:t>www.tsunamionroads.org</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descr="Pc0031700"/>
          <p:cNvPicPr>
            <a:picLocks noChangeAspect="1" noChangeArrowheads="1"/>
          </p:cNvPicPr>
          <p:nvPr/>
        </p:nvPicPr>
        <p:blipFill>
          <a:blip r:embed="rId3" cstate="print"/>
          <a:srcRect/>
          <a:stretch>
            <a:fillRect/>
          </a:stretch>
        </p:blipFill>
        <p:spPr bwMode="auto">
          <a:xfrm>
            <a:off x="2286000" y="2209800"/>
            <a:ext cx="5410200" cy="3486574"/>
          </a:xfrm>
          <a:prstGeom prst="rect">
            <a:avLst/>
          </a:prstGeom>
          <a:noFill/>
          <a:ln w="9525">
            <a:noFill/>
            <a:miter lim="800000"/>
            <a:headEnd/>
            <a:tailEnd/>
          </a:ln>
        </p:spPr>
      </p:pic>
      <p:sp>
        <p:nvSpPr>
          <p:cNvPr id="3" name="TextBox 2"/>
          <p:cNvSpPr txBox="1"/>
          <p:nvPr/>
        </p:nvSpPr>
        <p:spPr>
          <a:xfrm>
            <a:off x="2286000" y="990600"/>
            <a:ext cx="5562600" cy="1384995"/>
          </a:xfrm>
          <a:prstGeom prst="rect">
            <a:avLst/>
          </a:prstGeom>
          <a:solidFill>
            <a:srgbClr val="FF0000"/>
          </a:solidFill>
        </p:spPr>
        <p:txBody>
          <a:bodyPr wrap="square" rtlCol="0">
            <a:spAutoFit/>
          </a:bodyPr>
          <a:lstStyle/>
          <a:p>
            <a:r>
              <a:rPr lang="en-US" sz="2800" b="1" dirty="0" smtClean="0">
                <a:latin typeface="Arial Narrow" pitchFamily="34" charset="0"/>
              </a:rPr>
              <a:t>The poor traffic police has no choice but to manage all the ill effects of  Liquor boost</a:t>
            </a:r>
            <a:endParaRPr lang="en-US" sz="2800" b="1" dirty="0">
              <a:latin typeface="Arial Narrow" pitchFamily="34" charset="0"/>
            </a:endParaRPr>
          </a:p>
        </p:txBody>
      </p:sp>
      <p:sp>
        <p:nvSpPr>
          <p:cNvPr id="4" name="Rectangle 10"/>
          <p:cNvSpPr>
            <a:spLocks noChangeArrowheads="1"/>
          </p:cNvSpPr>
          <p:nvPr/>
        </p:nvSpPr>
        <p:spPr bwMode="auto">
          <a:xfrm>
            <a:off x="4724400" y="6019800"/>
            <a:ext cx="3490636" cy="461665"/>
          </a:xfrm>
          <a:prstGeom prst="rect">
            <a:avLst/>
          </a:prstGeom>
          <a:noFill/>
          <a:ln w="9525">
            <a:noFill/>
            <a:miter lim="800000"/>
            <a:headEnd/>
            <a:tailEnd/>
          </a:ln>
          <a:effectLst/>
        </p:spPr>
        <p:txBody>
          <a:bodyPr wrap="none">
            <a:spAutoFit/>
          </a:bodyPr>
          <a:lstStyle/>
          <a:p>
            <a:r>
              <a:rPr lang="en-US" sz="2400" dirty="0"/>
              <a:t>www.tsunamionroads.org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a:xfrm>
            <a:off x="228600" y="228600"/>
            <a:ext cx="8739077" cy="6451712"/>
            <a:chOff x="228600" y="228600"/>
            <a:chExt cx="8739077" cy="6451712"/>
          </a:xfrm>
        </p:grpSpPr>
        <p:sp>
          <p:nvSpPr>
            <p:cNvPr id="2" name="Rectangle 1"/>
            <p:cNvSpPr/>
            <p:nvPr/>
          </p:nvSpPr>
          <p:spPr>
            <a:xfrm>
              <a:off x="228600" y="2362200"/>
              <a:ext cx="8686800" cy="2308324"/>
            </a:xfrm>
            <a:prstGeom prst="rect">
              <a:avLst/>
            </a:prstGeom>
          </p:spPr>
          <p:txBody>
            <a:bodyPr wrap="square">
              <a:spAutoFit/>
            </a:bodyPr>
            <a:lstStyle/>
            <a:p>
              <a:pPr lvl="0" algn="just" eaLnBrk="0" fontAlgn="base" hangingPunct="0">
                <a:spcBef>
                  <a:spcPct val="0"/>
                </a:spcBef>
                <a:spcAft>
                  <a:spcPct val="0"/>
                </a:spcAft>
              </a:pPr>
              <a:r>
                <a:rPr lang="en-US" sz="2400" b="1" dirty="0" smtClean="0">
                  <a:latin typeface="Arial" pitchFamily="34" charset="0"/>
                  <a:ea typeface="Times New Roman" pitchFamily="18" charset="0"/>
                  <a:cs typeface="Arial" pitchFamily="34" charset="0"/>
                </a:rPr>
                <a:t>       </a:t>
              </a:r>
              <a:r>
                <a:rPr lang="en-US" sz="2400" b="1" dirty="0" smtClean="0">
                  <a:solidFill>
                    <a:srgbClr val="FF0000"/>
                  </a:solidFill>
                  <a:latin typeface="Arial" pitchFamily="34" charset="0"/>
                  <a:ea typeface="Times New Roman" pitchFamily="18" charset="0"/>
                  <a:cs typeface="Arial" pitchFamily="34" charset="0"/>
                </a:rPr>
                <a:t>This dept spends a fat amount on publicity to educate people, but It’s effect on public remains doubtful. Kerala has the maximum literacy rate in India and yet </a:t>
              </a:r>
              <a:r>
                <a:rPr lang="en-US" sz="2400" b="1" dirty="0" err="1" smtClean="0">
                  <a:solidFill>
                    <a:srgbClr val="FF0000"/>
                  </a:solidFill>
                  <a:latin typeface="Arial" pitchFamily="34" charset="0"/>
                  <a:ea typeface="Times New Roman" pitchFamily="18" charset="0"/>
                  <a:cs typeface="Arial" pitchFamily="34" charset="0"/>
                </a:rPr>
                <a:t>Keralites</a:t>
              </a:r>
              <a:r>
                <a:rPr lang="en-US" sz="2400" b="1" dirty="0" smtClean="0">
                  <a:solidFill>
                    <a:srgbClr val="FF0000"/>
                  </a:solidFill>
                  <a:latin typeface="Arial" pitchFamily="34" charset="0"/>
                  <a:ea typeface="Times New Roman" pitchFamily="18" charset="0"/>
                  <a:cs typeface="Arial" pitchFamily="34" charset="0"/>
                </a:rPr>
                <a:t> consume the maximum amount of liquor in India [just double the average Indian per capita consumption of 4 </a:t>
              </a:r>
              <a:r>
                <a:rPr lang="en-US" sz="2400" b="1" dirty="0" err="1" smtClean="0">
                  <a:solidFill>
                    <a:srgbClr val="FF0000"/>
                  </a:solidFill>
                  <a:latin typeface="Arial" pitchFamily="34" charset="0"/>
                  <a:ea typeface="Times New Roman" pitchFamily="18" charset="0"/>
                  <a:cs typeface="Arial" pitchFamily="34" charset="0"/>
                </a:rPr>
                <a:t>litres</a:t>
              </a:r>
              <a:r>
                <a:rPr lang="en-US" sz="2400" b="1" dirty="0" smtClean="0">
                  <a:solidFill>
                    <a:srgbClr val="FF0000"/>
                  </a:solidFill>
                  <a:latin typeface="Arial" pitchFamily="34" charset="0"/>
                  <a:ea typeface="Times New Roman" pitchFamily="18" charset="0"/>
                  <a:cs typeface="Arial" pitchFamily="34" charset="0"/>
                </a:rPr>
                <a:t>/yr] and have a very high accident rate due to alcohol.          </a:t>
              </a:r>
              <a:endParaRPr lang="en-US" sz="2400" b="1" dirty="0" smtClean="0">
                <a:solidFill>
                  <a:srgbClr val="FF0000"/>
                </a:solidFill>
                <a:latin typeface="Arial" pitchFamily="34" charset="0"/>
                <a:cs typeface="Arial" pitchFamily="34" charset="0"/>
              </a:endParaRPr>
            </a:p>
          </p:txBody>
        </p:sp>
        <p:sp>
          <p:nvSpPr>
            <p:cNvPr id="6" name="Rectangle 5"/>
            <p:cNvSpPr/>
            <p:nvPr/>
          </p:nvSpPr>
          <p:spPr>
            <a:xfrm>
              <a:off x="228600" y="457200"/>
              <a:ext cx="6096000" cy="1200329"/>
            </a:xfrm>
            <a:prstGeom prst="rect">
              <a:avLst/>
            </a:prstGeom>
          </p:spPr>
          <p:txBody>
            <a:bodyPr wrap="square">
              <a:spAutoFit/>
            </a:bodyPr>
            <a:lstStyle/>
            <a:p>
              <a:pPr algn="just" eaLnBrk="0" fontAlgn="base" hangingPunct="0">
                <a:spcBef>
                  <a:spcPct val="0"/>
                </a:spcBef>
                <a:spcAft>
                  <a:spcPct val="0"/>
                </a:spcAft>
              </a:pPr>
              <a:r>
                <a:rPr lang="en-US" sz="2400" b="1" dirty="0" smtClean="0">
                  <a:solidFill>
                    <a:srgbClr val="FFFF00"/>
                  </a:solidFill>
                  <a:latin typeface="Arial" pitchFamily="34" charset="0"/>
                  <a:ea typeface="Times New Roman" pitchFamily="18" charset="0"/>
                  <a:cs typeface="Arial" pitchFamily="34" charset="0"/>
                </a:rPr>
                <a:t>  The prohibition department is probably just a formality or to appease the soul of a saint like Mahatma Gandhi. </a:t>
              </a:r>
              <a:endParaRPr lang="en-US" sz="2400" b="1" dirty="0" smtClean="0">
                <a:solidFill>
                  <a:srgbClr val="FFFF00"/>
                </a:solidFill>
                <a:latin typeface="Arial" pitchFamily="34" charset="0"/>
                <a:cs typeface="Arial" pitchFamily="34" charset="0"/>
              </a:endParaRPr>
            </a:p>
          </p:txBody>
        </p:sp>
        <p:pic>
          <p:nvPicPr>
            <p:cNvPr id="7" name="Picture 6" descr="http://t1.gstatic.com/images?q=tbn:ANd9GcTiB15lOQEmWZlLDG9r2b6YusRXjGH__8gBCguMZDBEqYs43D9rmQ"/>
            <p:cNvPicPr>
              <a:picLocks noChangeAspect="1" noChangeArrowheads="1"/>
            </p:cNvPicPr>
            <p:nvPr/>
          </p:nvPicPr>
          <p:blipFill>
            <a:blip r:embed="rId3" cstate="print"/>
            <a:srcRect/>
            <a:stretch>
              <a:fillRect/>
            </a:stretch>
          </p:blipFill>
          <p:spPr bwMode="auto">
            <a:xfrm>
              <a:off x="6781800" y="4800600"/>
              <a:ext cx="1905000" cy="1879712"/>
            </a:xfrm>
            <a:prstGeom prst="rect">
              <a:avLst/>
            </a:prstGeom>
            <a:noFill/>
          </p:spPr>
        </p:pic>
        <p:pic>
          <p:nvPicPr>
            <p:cNvPr id="8" name="Picture 2" descr="D:\Documents and Settings\Dr. Sanjay K\Desktop\Picture3.png"/>
            <p:cNvPicPr>
              <a:picLocks noChangeAspect="1" noChangeArrowheads="1"/>
            </p:cNvPicPr>
            <p:nvPr/>
          </p:nvPicPr>
          <p:blipFill>
            <a:blip r:embed="rId4"/>
            <a:srcRect/>
            <a:stretch>
              <a:fillRect/>
            </a:stretch>
          </p:blipFill>
          <p:spPr bwMode="auto">
            <a:xfrm>
              <a:off x="6477001" y="228600"/>
              <a:ext cx="2490676" cy="1981200"/>
            </a:xfrm>
            <a:prstGeom prst="rect">
              <a:avLst/>
            </a:prstGeom>
            <a:noFill/>
          </p:spPr>
        </p:pic>
        <p:sp>
          <p:nvSpPr>
            <p:cNvPr id="9" name="Rectangle 10"/>
            <p:cNvSpPr>
              <a:spLocks noChangeArrowheads="1"/>
            </p:cNvSpPr>
            <p:nvPr/>
          </p:nvSpPr>
          <p:spPr bwMode="auto">
            <a:xfrm>
              <a:off x="609600" y="6096000"/>
              <a:ext cx="3490636" cy="461665"/>
            </a:xfrm>
            <a:prstGeom prst="rect">
              <a:avLst/>
            </a:prstGeom>
            <a:noFill/>
            <a:ln w="9525">
              <a:noFill/>
              <a:miter lim="800000"/>
              <a:headEnd/>
              <a:tailEnd/>
            </a:ln>
            <a:effectLst/>
          </p:spPr>
          <p:txBody>
            <a:bodyPr wrap="none">
              <a:spAutoFit/>
            </a:bodyPr>
            <a:lstStyle/>
            <a:p>
              <a:r>
                <a:rPr lang="en-US" sz="2400" dirty="0"/>
                <a:t>www.tsunamionroads.org</a:t>
              </a: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400" y="304800"/>
            <a:ext cx="88392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171700" algn="l"/>
              </a:tabLst>
            </a:pPr>
            <a:r>
              <a:rPr kumimoji="0" lang="en-US" sz="28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Controversy 5: Who are the liquor policy-makers by the way?</a:t>
            </a:r>
            <a:r>
              <a:rPr kumimoji="0" lang="en-US" sz="28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tab pos="2171700" algn="l"/>
              </a:tabLst>
            </a:pPr>
            <a:r>
              <a:rPr lang="en-US" sz="2800" b="1" dirty="0" smtClean="0">
                <a:latin typeface="Arial" pitchFamily="34" charset="0"/>
                <a:ea typeface="Times New Roman" pitchFamily="18" charset="0"/>
                <a:cs typeface="Arial" pitchFamily="34" charset="0"/>
              </a:rPr>
              <a:t>  </a:t>
            </a: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Do the policy-makers include intellectual people from all sections of society or just  a few officials and influential politicians? </a:t>
            </a:r>
          </a:p>
          <a:p>
            <a:pPr lvl="0" algn="just" fontAlgn="base">
              <a:spcBef>
                <a:spcPct val="0"/>
              </a:spcBef>
              <a:spcAft>
                <a:spcPct val="0"/>
              </a:spcAft>
              <a:tabLst>
                <a:tab pos="2171700" algn="l"/>
              </a:tabLst>
            </a:pPr>
            <a:endParaRPr lang="en-US" sz="2400" b="1" dirty="0" smtClean="0">
              <a:solidFill>
                <a:srgbClr val="FF0000"/>
              </a:solidFill>
              <a:latin typeface="Arial" pitchFamily="34" charset="0"/>
              <a:ea typeface="Times New Roman" pitchFamily="18" charset="0"/>
              <a:cs typeface="Arial" pitchFamily="34" charset="0"/>
            </a:endParaRPr>
          </a:p>
          <a:p>
            <a:pPr lvl="0" algn="just" fontAlgn="base">
              <a:spcBef>
                <a:spcPct val="0"/>
              </a:spcBef>
              <a:spcAft>
                <a:spcPct val="0"/>
              </a:spcAft>
              <a:tabLst>
                <a:tab pos="2171700" algn="l"/>
              </a:tabLst>
            </a:pPr>
            <a:r>
              <a:rPr lang="en-US" sz="2800" b="1" dirty="0" smtClean="0">
                <a:solidFill>
                  <a:srgbClr val="FFFF00"/>
                </a:solidFill>
                <a:latin typeface="Arial Narrow" pitchFamily="34" charset="0"/>
                <a:ea typeface="Times New Roman" pitchFamily="18" charset="0"/>
                <a:cs typeface="Arial" pitchFamily="34" charset="0"/>
              </a:rPr>
              <a:t>[1] Do we have enough female representatives? </a:t>
            </a:r>
          </a:p>
          <a:p>
            <a:pPr lvl="0" algn="just" fontAlgn="base">
              <a:spcBef>
                <a:spcPct val="0"/>
              </a:spcBef>
              <a:spcAft>
                <a:spcPct val="0"/>
              </a:spcAft>
              <a:tabLst>
                <a:tab pos="2171700" algn="l"/>
              </a:tabLst>
            </a:pPr>
            <a:endParaRPr lang="en-US" sz="800" b="1" dirty="0" smtClean="0">
              <a:solidFill>
                <a:srgbClr val="92D050"/>
              </a:solidFill>
              <a:latin typeface="Arial" pitchFamily="34" charset="0"/>
              <a:ea typeface="Times New Roman" pitchFamily="18" charset="0"/>
              <a:cs typeface="Arial" pitchFamily="34" charset="0"/>
            </a:endParaRPr>
          </a:p>
          <a:p>
            <a:pPr lvl="0" algn="just" fontAlgn="base">
              <a:spcBef>
                <a:spcPct val="0"/>
              </a:spcBef>
              <a:spcAft>
                <a:spcPct val="0"/>
              </a:spcAft>
              <a:tabLst>
                <a:tab pos="2171700" algn="l"/>
              </a:tabLst>
            </a:pPr>
            <a:r>
              <a:rPr lang="en-US" sz="2400" b="1" i="1" u="sng" dirty="0" smtClean="0">
                <a:solidFill>
                  <a:srgbClr val="92D050"/>
                </a:solidFill>
                <a:latin typeface="Arial" pitchFamily="34" charset="0"/>
                <a:ea typeface="Times New Roman" pitchFamily="18" charset="0"/>
                <a:cs typeface="Arial" pitchFamily="34" charset="0"/>
              </a:rPr>
              <a:t>Since males are involved in more than 85% cases of drunken driving, it is women who suffer most after death of bread-winner of the family.</a:t>
            </a:r>
            <a:r>
              <a:rPr lang="en-US" sz="2400" b="1" dirty="0" smtClean="0">
                <a:solidFill>
                  <a:srgbClr val="92D050"/>
                </a:solidFill>
                <a:latin typeface="Arial" pitchFamily="34" charset="0"/>
                <a:ea typeface="Times New Roman" pitchFamily="18" charset="0"/>
                <a:cs typeface="Arial" pitchFamily="34" charset="0"/>
              </a:rPr>
              <a:t>  </a:t>
            </a:r>
          </a:p>
          <a:p>
            <a:pPr lvl="0" algn="just" fontAlgn="base">
              <a:spcBef>
                <a:spcPct val="0"/>
              </a:spcBef>
              <a:spcAft>
                <a:spcPct val="0"/>
              </a:spcAft>
              <a:tabLst>
                <a:tab pos="2171700" algn="l"/>
              </a:tabLst>
            </a:pPr>
            <a:r>
              <a:rPr lang="en-US" sz="2400" b="1" dirty="0" smtClean="0">
                <a:solidFill>
                  <a:srgbClr val="92D050"/>
                </a:solidFill>
                <a:latin typeface="Arial" pitchFamily="34" charset="0"/>
                <a:ea typeface="Times New Roman" pitchFamily="18" charset="0"/>
                <a:cs typeface="Arial" pitchFamily="34" charset="0"/>
              </a:rPr>
              <a:t>  Do we have enough female representatives for such policy matters? If not, it would again support the view that Indian society or Indian politics is a male dominated one.</a:t>
            </a:r>
            <a:endPar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p:txBody>
      </p:sp>
      <p:sp>
        <p:nvSpPr>
          <p:cNvPr id="3" name="Rectangle 10"/>
          <p:cNvSpPr>
            <a:spLocks noChangeArrowheads="1"/>
          </p:cNvSpPr>
          <p:nvPr/>
        </p:nvSpPr>
        <p:spPr bwMode="auto">
          <a:xfrm>
            <a:off x="4724400" y="6019800"/>
            <a:ext cx="3490636" cy="461665"/>
          </a:xfrm>
          <a:prstGeom prst="rect">
            <a:avLst/>
          </a:prstGeom>
          <a:noFill/>
          <a:ln w="9525">
            <a:noFill/>
            <a:miter lim="800000"/>
            <a:headEnd/>
            <a:tailEnd/>
          </a:ln>
          <a:effectLst/>
        </p:spPr>
        <p:txBody>
          <a:bodyPr wrap="none">
            <a:spAutoFit/>
          </a:bodyPr>
          <a:lstStyle/>
          <a:p>
            <a:r>
              <a:rPr lang="en-US" sz="2400" dirty="0"/>
              <a:t>www.tsunamionroads.org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8"/>
          <p:cNvGrpSpPr/>
          <p:nvPr/>
        </p:nvGrpSpPr>
        <p:grpSpPr>
          <a:xfrm>
            <a:off x="152400" y="457200"/>
            <a:ext cx="8763000" cy="6400800"/>
            <a:chOff x="152400" y="457200"/>
            <a:chExt cx="8763000" cy="6400800"/>
          </a:xfrm>
        </p:grpSpPr>
        <p:sp>
          <p:nvSpPr>
            <p:cNvPr id="2" name="Rectangle 1"/>
            <p:cNvSpPr/>
            <p:nvPr/>
          </p:nvSpPr>
          <p:spPr>
            <a:xfrm>
              <a:off x="152400" y="457200"/>
              <a:ext cx="8763000" cy="2308324"/>
            </a:xfrm>
            <a:prstGeom prst="rect">
              <a:avLst/>
            </a:prstGeom>
          </p:spPr>
          <p:txBody>
            <a:bodyPr wrap="square">
              <a:spAutoFit/>
            </a:bodyPr>
            <a:lstStyle/>
            <a:p>
              <a:pPr lvl="0" algn="just" fontAlgn="base">
                <a:spcBef>
                  <a:spcPct val="0"/>
                </a:spcBef>
                <a:spcAft>
                  <a:spcPct val="0"/>
                </a:spcAft>
                <a:tabLst>
                  <a:tab pos="2171700" algn="l"/>
                </a:tabLst>
              </a:pPr>
              <a:r>
                <a:rPr lang="en-US" sz="2400" b="1" dirty="0" smtClean="0">
                  <a:solidFill>
                    <a:srgbClr val="FFFF00"/>
                  </a:solidFill>
                  <a:latin typeface="Arial" pitchFamily="34" charset="0"/>
                  <a:ea typeface="Times New Roman" pitchFamily="18" charset="0"/>
                  <a:cs typeface="Arial" pitchFamily="34" charset="0"/>
                </a:rPr>
                <a:t>    If we talk in broader terms beyond road accidents, we see that  alcoholism is also largely responsible for majority of cases of domestic violence in all classes of society. Among lower income groups, wives of drunkards not only face physical abuse but also face great financial constraint in running the house hold.</a:t>
              </a:r>
              <a:endParaRPr lang="en-US" sz="2400" b="1" dirty="0" smtClean="0">
                <a:solidFill>
                  <a:srgbClr val="FFFF00"/>
                </a:solidFill>
                <a:latin typeface="Arial" pitchFamily="34" charset="0"/>
              </a:endParaRPr>
            </a:p>
          </p:txBody>
        </p:sp>
        <p:pic>
          <p:nvPicPr>
            <p:cNvPr id="3" name="Picture 2"/>
            <p:cNvPicPr>
              <a:picLocks noChangeAspect="1" noChangeArrowheads="1"/>
            </p:cNvPicPr>
            <p:nvPr/>
          </p:nvPicPr>
          <p:blipFill>
            <a:blip r:embed="rId3" cstate="print"/>
            <a:srcRect/>
            <a:stretch>
              <a:fillRect/>
            </a:stretch>
          </p:blipFill>
          <p:spPr bwMode="auto">
            <a:xfrm rot="21097301">
              <a:off x="228600" y="3352800"/>
              <a:ext cx="2937130" cy="2396307"/>
            </a:xfrm>
            <a:prstGeom prst="rect">
              <a:avLst/>
            </a:prstGeom>
            <a:noFill/>
            <a:ln w="9525">
              <a:noFill/>
              <a:miter lim="800000"/>
              <a:headEnd/>
              <a:tailEnd/>
            </a:ln>
            <a:effectLst/>
          </p:spPr>
        </p:pic>
        <p:pic>
          <p:nvPicPr>
            <p:cNvPr id="4" name="Picture 6" descr="http://www.demotix.com/sites/default/files/imagecache/a_scale_large/1300-5/photos/1359365.jpg"/>
            <p:cNvPicPr>
              <a:picLocks noChangeAspect="1" noChangeArrowheads="1"/>
            </p:cNvPicPr>
            <p:nvPr/>
          </p:nvPicPr>
          <p:blipFill>
            <a:blip r:embed="rId4" cstate="print"/>
            <a:srcRect/>
            <a:stretch>
              <a:fillRect/>
            </a:stretch>
          </p:blipFill>
          <p:spPr bwMode="auto">
            <a:xfrm>
              <a:off x="3200400" y="2895600"/>
              <a:ext cx="2781298" cy="1854200"/>
            </a:xfrm>
            <a:prstGeom prst="rect">
              <a:avLst/>
            </a:prstGeom>
            <a:noFill/>
          </p:spPr>
        </p:pic>
        <p:pic>
          <p:nvPicPr>
            <p:cNvPr id="6" name="Picture 12" descr="http://t3.gstatic.com/images?q=tbn:ANd9GcSqLEtE_NSPQZSlxavh_ZM01fUpYktfEoUwcw5Dxe2Onx3ZPRGI0A"/>
            <p:cNvPicPr>
              <a:picLocks noChangeAspect="1" noChangeArrowheads="1"/>
            </p:cNvPicPr>
            <p:nvPr/>
          </p:nvPicPr>
          <p:blipFill>
            <a:blip r:embed="rId5" cstate="print"/>
            <a:srcRect/>
            <a:stretch>
              <a:fillRect/>
            </a:stretch>
          </p:blipFill>
          <p:spPr bwMode="auto">
            <a:xfrm rot="270335">
              <a:off x="5797238" y="3541464"/>
              <a:ext cx="2950195" cy="2209800"/>
            </a:xfrm>
            <a:prstGeom prst="rect">
              <a:avLst/>
            </a:prstGeom>
            <a:noFill/>
          </p:spPr>
        </p:pic>
        <p:pic>
          <p:nvPicPr>
            <p:cNvPr id="7" name="Picture 14" descr="http://t1.gstatic.com/images?q=tbn:ANd9GcRIkgZdiy5aRVEsewA3iUNQ6qNgIwj4vPM_XrfMOsHgGDFiqeSe"/>
            <p:cNvPicPr>
              <a:picLocks noChangeAspect="1" noChangeArrowheads="1"/>
            </p:cNvPicPr>
            <p:nvPr/>
          </p:nvPicPr>
          <p:blipFill>
            <a:blip r:embed="rId6" cstate="print"/>
            <a:srcRect/>
            <a:stretch>
              <a:fillRect/>
            </a:stretch>
          </p:blipFill>
          <p:spPr bwMode="auto">
            <a:xfrm>
              <a:off x="3429000" y="5019675"/>
              <a:ext cx="2486025" cy="1838325"/>
            </a:xfrm>
            <a:prstGeom prst="rect">
              <a:avLst/>
            </a:prstGeom>
            <a:noFill/>
          </p:spPr>
        </p:pic>
        <p:sp>
          <p:nvSpPr>
            <p:cNvPr id="8" name="Rectangle 10"/>
            <p:cNvSpPr>
              <a:spLocks noChangeArrowheads="1"/>
            </p:cNvSpPr>
            <p:nvPr/>
          </p:nvSpPr>
          <p:spPr bwMode="auto">
            <a:xfrm>
              <a:off x="4724400" y="6019800"/>
              <a:ext cx="3490636" cy="461665"/>
            </a:xfrm>
            <a:prstGeom prst="rect">
              <a:avLst/>
            </a:prstGeom>
            <a:noFill/>
            <a:ln w="9525">
              <a:noFill/>
              <a:miter lim="800000"/>
              <a:headEnd/>
              <a:tailEnd/>
            </a:ln>
            <a:effectLst/>
          </p:spPr>
          <p:txBody>
            <a:bodyPr wrap="none">
              <a:spAutoFit/>
            </a:bodyPr>
            <a:lstStyle/>
            <a:p>
              <a:r>
                <a:rPr lang="en-US" sz="2400" dirty="0"/>
                <a:t>www.tsunamionroads.org</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p:nvPr/>
        </p:nvGrpSpPr>
        <p:grpSpPr>
          <a:xfrm>
            <a:off x="152400" y="228600"/>
            <a:ext cx="8839200" cy="6405265"/>
            <a:chOff x="152400" y="228600"/>
            <a:chExt cx="8839200" cy="6405265"/>
          </a:xfrm>
        </p:grpSpPr>
        <p:sp>
          <p:nvSpPr>
            <p:cNvPr id="2" name="Rectangle 1"/>
            <p:cNvSpPr/>
            <p:nvPr/>
          </p:nvSpPr>
          <p:spPr>
            <a:xfrm>
              <a:off x="152400" y="1447800"/>
              <a:ext cx="7086600" cy="3785652"/>
            </a:xfrm>
            <a:prstGeom prst="rect">
              <a:avLst/>
            </a:prstGeom>
          </p:spPr>
          <p:txBody>
            <a:bodyPr wrap="square">
              <a:spAutoFit/>
            </a:bodyPr>
            <a:lstStyle/>
            <a:p>
              <a:pPr lvl="0" algn="just" fontAlgn="base">
                <a:spcBef>
                  <a:spcPct val="0"/>
                </a:spcBef>
                <a:spcAft>
                  <a:spcPct val="0"/>
                </a:spcAft>
                <a:tabLst>
                  <a:tab pos="2171700" algn="l"/>
                </a:tabLst>
              </a:pPr>
              <a:r>
                <a:rPr lang="en-US" sz="2400" b="1" dirty="0" smtClean="0">
                  <a:solidFill>
                    <a:srgbClr val="FF0000"/>
                  </a:solidFill>
                  <a:latin typeface="Arial" pitchFamily="34" charset="0"/>
                  <a:ea typeface="Times New Roman" pitchFamily="18" charset="0"/>
                  <a:cs typeface="Arial" pitchFamily="34" charset="0"/>
                </a:rPr>
                <a:t>Accidents after alcohol have a high fatality and physical disability rate. More than 60-70% have </a:t>
              </a:r>
              <a:r>
                <a:rPr lang="en-US" sz="2400" b="1" dirty="0" err="1" smtClean="0">
                  <a:solidFill>
                    <a:srgbClr val="FF0000"/>
                  </a:solidFill>
                  <a:latin typeface="Arial" pitchFamily="34" charset="0"/>
                  <a:ea typeface="Times New Roman" pitchFamily="18" charset="0"/>
                  <a:cs typeface="Arial" pitchFamily="34" charset="0"/>
                </a:rPr>
                <a:t>neurotrauma</a:t>
              </a:r>
              <a:r>
                <a:rPr lang="en-US" sz="2400" b="1" dirty="0" smtClean="0">
                  <a:solidFill>
                    <a:srgbClr val="FF0000"/>
                  </a:solidFill>
                  <a:latin typeface="Arial" pitchFamily="34" charset="0"/>
                  <a:ea typeface="Times New Roman" pitchFamily="18" charset="0"/>
                  <a:cs typeface="Arial" pitchFamily="34" charset="0"/>
                </a:rPr>
                <a:t> leaving thousands permanently crippled mentally !  </a:t>
              </a:r>
            </a:p>
            <a:p>
              <a:pPr lvl="0" algn="just" fontAlgn="base">
                <a:spcBef>
                  <a:spcPct val="0"/>
                </a:spcBef>
                <a:spcAft>
                  <a:spcPct val="0"/>
                </a:spcAft>
                <a:tabLst>
                  <a:tab pos="2171700" algn="l"/>
                </a:tabLst>
              </a:pPr>
              <a:endParaRPr lang="en-US" sz="2400" dirty="0" smtClean="0">
                <a:latin typeface="Arial" pitchFamily="34" charset="0"/>
                <a:ea typeface="Times New Roman" pitchFamily="18" charset="0"/>
                <a:cs typeface="Arial" pitchFamily="34" charset="0"/>
              </a:endParaRPr>
            </a:p>
            <a:p>
              <a:pPr algn="just" fontAlgn="base">
                <a:spcBef>
                  <a:spcPct val="0"/>
                </a:spcBef>
                <a:spcAft>
                  <a:spcPct val="0"/>
                </a:spcAft>
                <a:tabLst>
                  <a:tab pos="2171700" algn="l"/>
                </a:tabLst>
              </a:pPr>
              <a:r>
                <a:rPr lang="en-US" sz="2400" b="1" dirty="0" smtClean="0">
                  <a:solidFill>
                    <a:srgbClr val="92D050"/>
                  </a:solidFill>
                  <a:latin typeface="Arial" pitchFamily="34" charset="0"/>
                  <a:ea typeface="Times New Roman" pitchFamily="18" charset="0"/>
                  <a:cs typeface="Arial" pitchFamily="34" charset="0"/>
                </a:rPr>
                <a:t>As a doctor we can say, it is extremely difficult to treat alcohol-related diseases. Terminal liver disease is incurable and unlike kidney transplant, liver transplant is out of reach for the majority in India</a:t>
              </a:r>
              <a:r>
                <a:rPr lang="en-US" sz="2400" dirty="0" smtClean="0">
                  <a:solidFill>
                    <a:srgbClr val="92D050"/>
                  </a:solidFill>
                  <a:latin typeface="Arial" pitchFamily="34" charset="0"/>
                  <a:ea typeface="Times New Roman" pitchFamily="18" charset="0"/>
                  <a:cs typeface="Arial" pitchFamily="34" charset="0"/>
                </a:rPr>
                <a:t>.             </a:t>
              </a:r>
              <a:endParaRPr lang="en-US" sz="2400" dirty="0">
                <a:solidFill>
                  <a:srgbClr val="92D050"/>
                </a:solidFill>
              </a:endParaRPr>
            </a:p>
          </p:txBody>
        </p:sp>
        <p:pic>
          <p:nvPicPr>
            <p:cNvPr id="7169" name="Picture 1" descr="D:\Documents and Settings\Dr. Sanjay K\Desktop\Picture5.png"/>
            <p:cNvPicPr>
              <a:picLocks noChangeAspect="1" noChangeArrowheads="1"/>
            </p:cNvPicPr>
            <p:nvPr/>
          </p:nvPicPr>
          <p:blipFill>
            <a:blip r:embed="rId3" cstate="print"/>
            <a:srcRect/>
            <a:stretch>
              <a:fillRect/>
            </a:stretch>
          </p:blipFill>
          <p:spPr bwMode="auto">
            <a:xfrm>
              <a:off x="7315200" y="3124200"/>
              <a:ext cx="1643350" cy="3438638"/>
            </a:xfrm>
            <a:prstGeom prst="rect">
              <a:avLst/>
            </a:prstGeom>
            <a:noFill/>
          </p:spPr>
        </p:pic>
        <p:sp>
          <p:nvSpPr>
            <p:cNvPr id="10" name="Rectangle 9"/>
            <p:cNvSpPr/>
            <p:nvPr/>
          </p:nvSpPr>
          <p:spPr>
            <a:xfrm>
              <a:off x="228600" y="228600"/>
              <a:ext cx="8763000" cy="954107"/>
            </a:xfrm>
            <a:prstGeom prst="rect">
              <a:avLst/>
            </a:prstGeom>
          </p:spPr>
          <p:txBody>
            <a:bodyPr wrap="square">
              <a:spAutoFit/>
            </a:bodyPr>
            <a:lstStyle/>
            <a:p>
              <a:pPr lvl="0" fontAlgn="base">
                <a:spcBef>
                  <a:spcPct val="0"/>
                </a:spcBef>
                <a:spcAft>
                  <a:spcPct val="0"/>
                </a:spcAft>
                <a:tabLst>
                  <a:tab pos="2171700" algn="l"/>
                </a:tabLst>
              </a:pPr>
              <a:r>
                <a:rPr lang="en-US" sz="2800" b="1" dirty="0" smtClean="0">
                  <a:solidFill>
                    <a:srgbClr val="FFFF00"/>
                  </a:solidFill>
                  <a:latin typeface="Arial Rounded MT Bold" pitchFamily="34" charset="0"/>
                  <a:ea typeface="Times New Roman" pitchFamily="18" charset="0"/>
                  <a:cs typeface="Arial" pitchFamily="34" charset="0"/>
                </a:rPr>
                <a:t>[2] Is there proper representation from  doctors amongst the policy makers? </a:t>
              </a:r>
            </a:p>
          </p:txBody>
        </p:sp>
        <p:sp>
          <p:nvSpPr>
            <p:cNvPr id="5" name="Rectangle 10"/>
            <p:cNvSpPr>
              <a:spLocks noChangeArrowheads="1"/>
            </p:cNvSpPr>
            <p:nvPr/>
          </p:nvSpPr>
          <p:spPr bwMode="auto">
            <a:xfrm>
              <a:off x="1219200" y="6172200"/>
              <a:ext cx="3490636" cy="461665"/>
            </a:xfrm>
            <a:prstGeom prst="rect">
              <a:avLst/>
            </a:prstGeom>
            <a:noFill/>
            <a:ln w="9525">
              <a:noFill/>
              <a:miter lim="800000"/>
              <a:headEnd/>
              <a:tailEnd/>
            </a:ln>
            <a:effectLst/>
          </p:spPr>
          <p:txBody>
            <a:bodyPr wrap="none">
              <a:spAutoFit/>
            </a:bodyPr>
            <a:lstStyle/>
            <a:p>
              <a:r>
                <a:rPr lang="en-US" sz="2400" dirty="0"/>
                <a:t>www.tsunamionroads.org</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2400" y="152400"/>
            <a:ext cx="8763000" cy="6705600"/>
            <a:chOff x="152400" y="152400"/>
            <a:chExt cx="8763000" cy="6705600"/>
          </a:xfrm>
        </p:grpSpPr>
        <p:sp>
          <p:nvSpPr>
            <p:cNvPr id="2" name="Rectangle 1"/>
            <p:cNvSpPr>
              <a:spLocks noChangeArrowheads="1"/>
            </p:cNvSpPr>
            <p:nvPr/>
          </p:nvSpPr>
          <p:spPr bwMode="auto">
            <a:xfrm>
              <a:off x="152400" y="152400"/>
              <a:ext cx="87630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3200" b="1" dirty="0" smtClean="0">
                  <a:latin typeface="Arial" pitchFamily="34" charset="0"/>
                  <a:ea typeface="Times New Roman" pitchFamily="18" charset="0"/>
                  <a:cs typeface="Arial" pitchFamily="34" charset="0"/>
                </a:rPr>
                <a:t>                         In India </a:t>
              </a:r>
              <a:endParaRPr kumimoji="0" lang="en-US" sz="3200" b="1" i="0" u="none" strike="noStrike" cap="none" normalizeH="0" baseline="0" dirty="0" smtClean="0">
                <a:ln>
                  <a:noFill/>
                </a:ln>
                <a:effectLst/>
                <a:latin typeface="Arial" pitchFamily="34" charset="0"/>
                <a:ea typeface="Times New Roman" pitchFamily="18" charset="0"/>
                <a:cs typeface="Mangal" pitchFamily="2"/>
              </a:endParaRPr>
            </a:p>
            <a:p>
              <a:pPr algn="just" eaLnBrk="0" fontAlgn="base" hangingPunct="0">
                <a:spcBef>
                  <a:spcPct val="0"/>
                </a:spcBef>
                <a:spcAft>
                  <a:spcPct val="0"/>
                </a:spcAft>
              </a:pPr>
              <a:r>
                <a:rPr kumimoji="0" lang="en-US" sz="1000" b="0" i="0" u="none" strike="noStrike" cap="none" normalizeH="0" baseline="0" dirty="0" smtClean="0">
                  <a:ln>
                    <a:noFill/>
                  </a:ln>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rgbClr val="FFFF00"/>
                  </a:solidFill>
                  <a:effectLst/>
                  <a:latin typeface="Arial Rounded MT Bold" pitchFamily="34" charset="0"/>
                  <a:ea typeface="Times New Roman" pitchFamily="18" charset="0"/>
                  <a:cs typeface="Arial" pitchFamily="34" charset="0"/>
                </a:rPr>
                <a:t>Drunken driving is responsible for about 15% deaths due to road accidents. Considering present mortality of accidents as </a:t>
              </a:r>
              <a:r>
                <a:rPr lang="en-US" sz="2400" b="1" dirty="0" smtClean="0">
                  <a:solidFill>
                    <a:srgbClr val="FFFF00"/>
                  </a:solidFill>
                  <a:latin typeface="Arial Rounded MT Bold" pitchFamily="34" charset="0"/>
                  <a:cs typeface="Arial" pitchFamily="34" charset="0"/>
                </a:rPr>
                <a:t>1,36,834 [2011], more than 20,000</a:t>
              </a:r>
              <a:r>
                <a:rPr kumimoji="0" lang="en-US" sz="2400" b="0" i="0" u="none" strike="noStrike" cap="none" normalizeH="0" baseline="0" dirty="0" smtClean="0">
                  <a:ln>
                    <a:noFill/>
                  </a:ln>
                  <a:solidFill>
                    <a:srgbClr val="FFFF00"/>
                  </a:solidFill>
                  <a:effectLst/>
                  <a:latin typeface="Arial Rounded MT Bold" pitchFamily="34" charset="0"/>
                  <a:ea typeface="Times New Roman" pitchFamily="18" charset="0"/>
                  <a:cs typeface="Arial" pitchFamily="34" charset="0"/>
                </a:rPr>
                <a:t> people are being killed every year in drunken driving. </a:t>
              </a:r>
            </a:p>
          </p:txBody>
        </p:sp>
        <p:pic>
          <p:nvPicPr>
            <p:cNvPr id="3" name="Picture 2" descr="http://lite.epaper.timesofindia.com/Repository/CAP/2012/07/28/17/Img/Pg017.png"/>
            <p:cNvPicPr>
              <a:picLocks noChangeAspect="1" noChangeArrowheads="1"/>
            </p:cNvPicPr>
            <p:nvPr/>
          </p:nvPicPr>
          <p:blipFill>
            <a:blip r:embed="rId3" cstate="print"/>
            <a:srcRect l="14629" r="25600" b="77530"/>
            <a:stretch>
              <a:fillRect/>
            </a:stretch>
          </p:blipFill>
          <p:spPr bwMode="auto">
            <a:xfrm rot="20966572">
              <a:off x="3371604" y="2438807"/>
              <a:ext cx="5289951" cy="3189427"/>
            </a:xfrm>
            <a:prstGeom prst="rect">
              <a:avLst/>
            </a:prstGeom>
            <a:noFill/>
          </p:spPr>
        </p:pic>
        <p:sp>
          <p:nvSpPr>
            <p:cNvPr id="4" name="Rectangle 3"/>
            <p:cNvSpPr/>
            <p:nvPr/>
          </p:nvSpPr>
          <p:spPr>
            <a:xfrm>
              <a:off x="228600" y="5257800"/>
              <a:ext cx="8686800" cy="1200329"/>
            </a:xfrm>
            <a:prstGeom prst="rect">
              <a:avLst/>
            </a:prstGeom>
            <a:solidFill>
              <a:srgbClr val="FF0000"/>
            </a:solidFill>
          </p:spPr>
          <p:txBody>
            <a:bodyPr wrap="square">
              <a:spAutoFit/>
            </a:bodyPr>
            <a:lstStyle/>
            <a:p>
              <a:pPr algn="just" eaLnBrk="0" fontAlgn="base" hangingPunct="0">
                <a:spcBef>
                  <a:spcPct val="0"/>
                </a:spcBef>
                <a:spcAft>
                  <a:spcPct val="0"/>
                </a:spcAft>
              </a:pPr>
              <a:r>
                <a:rPr lang="en-US" sz="2400" b="1" dirty="0" smtClean="0">
                  <a:latin typeface="Arial Narrow" pitchFamily="34" charset="0"/>
                </a:rPr>
                <a:t>   This is a very conservative estimate as other studies have suggested that in about 30-50% cases drivers were under the influence of alcohol [Bangalore- 44%, Delhi-33%, Kerala-50%]</a:t>
              </a:r>
              <a:endParaRPr lang="en-US" sz="2400" b="1" dirty="0" smtClean="0">
                <a:solidFill>
                  <a:srgbClr val="000000"/>
                </a:solidFill>
                <a:latin typeface="Arial Narrow" pitchFamily="34" charset="0"/>
                <a:ea typeface="Times New Roman" pitchFamily="18" charset="0"/>
                <a:cs typeface="Arial" pitchFamily="34" charset="0"/>
              </a:endParaRPr>
            </a:p>
          </p:txBody>
        </p:sp>
        <p:sp>
          <p:nvSpPr>
            <p:cNvPr id="5" name="Rectangle 4"/>
            <p:cNvSpPr/>
            <p:nvPr/>
          </p:nvSpPr>
          <p:spPr>
            <a:xfrm>
              <a:off x="152400" y="3200400"/>
              <a:ext cx="3276600" cy="1569660"/>
            </a:xfrm>
            <a:prstGeom prst="rect">
              <a:avLst/>
            </a:prstGeom>
          </p:spPr>
          <p:txBody>
            <a:bodyPr wrap="square">
              <a:spAutoFit/>
            </a:bodyPr>
            <a:lstStyle/>
            <a:p>
              <a:pPr lvl="0" eaLnBrk="0" fontAlgn="base" hangingPunct="0">
                <a:spcBef>
                  <a:spcPct val="0"/>
                </a:spcBef>
                <a:spcAft>
                  <a:spcPct val="0"/>
                </a:spcAft>
                <a:tabLst>
                  <a:tab pos="1257300" algn="l"/>
                </a:tabLst>
              </a:pPr>
              <a:r>
                <a:rPr lang="en-US" sz="2400" b="1" dirty="0" smtClean="0">
                  <a:solidFill>
                    <a:srgbClr val="FF0000"/>
                  </a:solidFill>
                  <a:latin typeface="Arial" pitchFamily="34" charset="0"/>
                  <a:cs typeface="Arial" pitchFamily="34" charset="0"/>
                </a:rPr>
                <a:t>60% of all injuries reporting to casualty  at NIMHANS were related to alcohol</a:t>
              </a:r>
            </a:p>
          </p:txBody>
        </p:sp>
        <p:sp>
          <p:nvSpPr>
            <p:cNvPr id="6" name="Rectangle 10"/>
            <p:cNvSpPr>
              <a:spLocks noChangeArrowheads="1"/>
            </p:cNvSpPr>
            <p:nvPr/>
          </p:nvSpPr>
          <p:spPr bwMode="auto">
            <a:xfrm>
              <a:off x="5410200" y="6396335"/>
              <a:ext cx="3490636" cy="461665"/>
            </a:xfrm>
            <a:prstGeom prst="rect">
              <a:avLst/>
            </a:prstGeom>
            <a:noFill/>
            <a:ln w="9525">
              <a:noFill/>
              <a:miter lim="800000"/>
              <a:headEnd/>
              <a:tailEnd/>
            </a:ln>
            <a:effectLst/>
          </p:spPr>
          <p:txBody>
            <a:bodyPr wrap="none">
              <a:spAutoFit/>
            </a:bodyPr>
            <a:lstStyle/>
            <a:p>
              <a:r>
                <a:rPr lang="en-US" sz="2400" dirty="0"/>
                <a:t>www.tsunamionroads.org</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p:nvPr/>
        </p:nvGrpSpPr>
        <p:grpSpPr>
          <a:xfrm>
            <a:off x="152400" y="228600"/>
            <a:ext cx="8782050" cy="6405265"/>
            <a:chOff x="152400" y="228600"/>
            <a:chExt cx="8782050" cy="6405265"/>
          </a:xfrm>
        </p:grpSpPr>
        <p:sp>
          <p:nvSpPr>
            <p:cNvPr id="2" name="Rectangle 1"/>
            <p:cNvSpPr/>
            <p:nvPr/>
          </p:nvSpPr>
          <p:spPr>
            <a:xfrm>
              <a:off x="152400" y="228600"/>
              <a:ext cx="8763000" cy="4693593"/>
            </a:xfrm>
            <a:prstGeom prst="rect">
              <a:avLst/>
            </a:prstGeom>
          </p:spPr>
          <p:txBody>
            <a:bodyPr wrap="square">
              <a:spAutoFit/>
            </a:bodyPr>
            <a:lstStyle/>
            <a:p>
              <a:pPr lvl="0" eaLnBrk="0" fontAlgn="base" hangingPunct="0">
                <a:spcBef>
                  <a:spcPct val="0"/>
                </a:spcBef>
                <a:spcAft>
                  <a:spcPct val="0"/>
                </a:spcAft>
                <a:tabLst>
                  <a:tab pos="2171700" algn="l"/>
                </a:tabLst>
              </a:pPr>
              <a:r>
                <a:rPr lang="en-US" sz="2400" b="1" dirty="0" smtClean="0">
                  <a:solidFill>
                    <a:srgbClr val="FFFF00"/>
                  </a:solidFill>
                  <a:latin typeface="Arial" pitchFamily="34" charset="0"/>
                  <a:ea typeface="Times New Roman" pitchFamily="18" charset="0"/>
                  <a:cs typeface="Arial" pitchFamily="34" charset="0"/>
                </a:rPr>
                <a:t>As regards the </a:t>
              </a:r>
              <a:r>
                <a:rPr lang="en-US" sz="2400" b="1" dirty="0" err="1" smtClean="0">
                  <a:solidFill>
                    <a:srgbClr val="FFFF00"/>
                  </a:solidFill>
                  <a:latin typeface="Arial" pitchFamily="34" charset="0"/>
                  <a:ea typeface="Times New Roman" pitchFamily="18" charset="0"/>
                  <a:cs typeface="Arial" pitchFamily="34" charset="0"/>
                </a:rPr>
                <a:t>govt</a:t>
              </a:r>
              <a:r>
                <a:rPr lang="en-US" sz="2400" b="1" dirty="0" smtClean="0">
                  <a:solidFill>
                    <a:srgbClr val="FFFF00"/>
                  </a:solidFill>
                  <a:latin typeface="Arial" pitchFamily="34" charset="0"/>
                  <a:ea typeface="Times New Roman" pitchFamily="18" charset="0"/>
                  <a:cs typeface="Arial" pitchFamily="34" charset="0"/>
                </a:rPr>
                <a:t> officials or ministers, their views on alcohol policy keep on changing. </a:t>
              </a:r>
            </a:p>
            <a:p>
              <a:pPr lvl="0" eaLnBrk="0" fontAlgn="base" hangingPunct="0">
                <a:spcBef>
                  <a:spcPct val="0"/>
                </a:spcBef>
                <a:spcAft>
                  <a:spcPct val="0"/>
                </a:spcAft>
                <a:tabLst>
                  <a:tab pos="2171700" algn="l"/>
                </a:tabLst>
              </a:pPr>
              <a:endParaRPr lang="en-US" sz="1100" b="1" dirty="0" smtClean="0">
                <a:solidFill>
                  <a:srgbClr val="FF0000"/>
                </a:solidFill>
                <a:latin typeface="Arial" pitchFamily="34" charset="0"/>
                <a:ea typeface="Times New Roman" pitchFamily="18" charset="0"/>
                <a:cs typeface="Arial" pitchFamily="34" charset="0"/>
              </a:endParaRPr>
            </a:p>
            <a:p>
              <a:pPr lvl="0" eaLnBrk="0" fontAlgn="base" hangingPunct="0">
                <a:spcBef>
                  <a:spcPct val="0"/>
                </a:spcBef>
                <a:spcAft>
                  <a:spcPct val="0"/>
                </a:spcAft>
                <a:tabLst>
                  <a:tab pos="2171700" algn="l"/>
                </a:tabLst>
              </a:pPr>
              <a:r>
                <a:rPr lang="en-US" sz="2400" b="1" i="1" u="sng" dirty="0" smtClean="0">
                  <a:solidFill>
                    <a:srgbClr val="FF0000"/>
                  </a:solidFill>
                  <a:latin typeface="Arial" pitchFamily="34" charset="0"/>
                  <a:ea typeface="Times New Roman" pitchFamily="18" charset="0"/>
                  <a:cs typeface="Arial" pitchFamily="34" charset="0"/>
                </a:rPr>
                <a:t>For example,</a:t>
              </a:r>
            </a:p>
            <a:p>
              <a:pPr lvl="0" eaLnBrk="0" fontAlgn="base" hangingPunct="0">
                <a:spcBef>
                  <a:spcPct val="0"/>
                </a:spcBef>
                <a:spcAft>
                  <a:spcPct val="0"/>
                </a:spcAft>
                <a:tabLst>
                  <a:tab pos="2171700" algn="l"/>
                </a:tabLst>
              </a:pPr>
              <a:r>
                <a:rPr lang="en-US" sz="2400" b="1" dirty="0" smtClean="0">
                  <a:solidFill>
                    <a:srgbClr val="FF0000"/>
                  </a:solidFill>
                  <a:latin typeface="Arial" pitchFamily="34" charset="0"/>
                  <a:ea typeface="Times New Roman" pitchFamily="18" charset="0"/>
                  <a:cs typeface="Arial" pitchFamily="34" charset="0"/>
                </a:rPr>
                <a:t>[1] An excise official will have different views as compared</a:t>
              </a:r>
            </a:p>
            <a:p>
              <a:pPr lvl="0" eaLnBrk="0" fontAlgn="base" hangingPunct="0">
                <a:spcBef>
                  <a:spcPct val="0"/>
                </a:spcBef>
                <a:spcAft>
                  <a:spcPct val="0"/>
                </a:spcAft>
                <a:tabLst>
                  <a:tab pos="2171700" algn="l"/>
                </a:tabLst>
              </a:pPr>
              <a:r>
                <a:rPr lang="en-US" sz="2400" b="1" dirty="0" smtClean="0">
                  <a:solidFill>
                    <a:srgbClr val="FF0000"/>
                  </a:solidFill>
                  <a:latin typeface="Arial" pitchFamily="34" charset="0"/>
                  <a:ea typeface="Times New Roman" pitchFamily="18" charset="0"/>
                  <a:cs typeface="Arial" pitchFamily="34" charset="0"/>
                </a:rPr>
                <a:t>    to one from prohibition dept. If the same officer changes</a:t>
              </a:r>
            </a:p>
            <a:p>
              <a:pPr lvl="0" eaLnBrk="0" fontAlgn="base" hangingPunct="0">
                <a:spcBef>
                  <a:spcPct val="0"/>
                </a:spcBef>
                <a:spcAft>
                  <a:spcPct val="0"/>
                </a:spcAft>
                <a:tabLst>
                  <a:tab pos="2171700" algn="l"/>
                </a:tabLst>
              </a:pPr>
              <a:r>
                <a:rPr lang="en-US" sz="2400" b="1" dirty="0" smtClean="0">
                  <a:solidFill>
                    <a:srgbClr val="FF0000"/>
                  </a:solidFill>
                  <a:latin typeface="Arial" pitchFamily="34" charset="0"/>
                  <a:ea typeface="Times New Roman" pitchFamily="18" charset="0"/>
                  <a:cs typeface="Arial" pitchFamily="34" charset="0"/>
                </a:rPr>
                <a:t>    dept, his views may change drastically. This is probably</a:t>
              </a:r>
            </a:p>
            <a:p>
              <a:pPr lvl="0" eaLnBrk="0" fontAlgn="base" hangingPunct="0">
                <a:spcBef>
                  <a:spcPct val="0"/>
                </a:spcBef>
                <a:spcAft>
                  <a:spcPct val="0"/>
                </a:spcAft>
                <a:tabLst>
                  <a:tab pos="2171700" algn="l"/>
                </a:tabLst>
              </a:pPr>
              <a:r>
                <a:rPr lang="en-US" sz="2400" b="1" dirty="0" smtClean="0">
                  <a:solidFill>
                    <a:srgbClr val="FF0000"/>
                  </a:solidFill>
                  <a:latin typeface="Arial" pitchFamily="34" charset="0"/>
                  <a:ea typeface="Times New Roman" pitchFamily="18" charset="0"/>
                  <a:cs typeface="Arial" pitchFamily="34" charset="0"/>
                </a:rPr>
                <a:t>   due to the fact that commitment to his post is more </a:t>
              </a:r>
            </a:p>
            <a:p>
              <a:pPr lvl="0" eaLnBrk="0" fontAlgn="base" hangingPunct="0">
                <a:spcBef>
                  <a:spcPct val="0"/>
                </a:spcBef>
                <a:spcAft>
                  <a:spcPct val="0"/>
                </a:spcAft>
                <a:tabLst>
                  <a:tab pos="2171700" algn="l"/>
                </a:tabLst>
              </a:pPr>
              <a:r>
                <a:rPr lang="en-US" sz="2400" b="1" dirty="0" smtClean="0">
                  <a:solidFill>
                    <a:srgbClr val="FF0000"/>
                  </a:solidFill>
                  <a:latin typeface="Arial" pitchFamily="34" charset="0"/>
                  <a:ea typeface="Times New Roman" pitchFamily="18" charset="0"/>
                  <a:cs typeface="Arial" pitchFamily="34" charset="0"/>
                </a:rPr>
                <a:t>   important  than the society. </a:t>
              </a:r>
            </a:p>
            <a:p>
              <a:pPr lvl="0" eaLnBrk="0" fontAlgn="base" hangingPunct="0">
                <a:spcBef>
                  <a:spcPct val="0"/>
                </a:spcBef>
                <a:spcAft>
                  <a:spcPct val="0"/>
                </a:spcAft>
                <a:tabLst>
                  <a:tab pos="2171700" algn="l"/>
                </a:tabLst>
              </a:pPr>
              <a:endParaRPr lang="en-US" sz="2400" dirty="0" smtClean="0">
                <a:latin typeface="Arial" pitchFamily="34" charset="0"/>
                <a:ea typeface="Times New Roman" pitchFamily="18" charset="0"/>
                <a:cs typeface="Arial" pitchFamily="34" charset="0"/>
              </a:endParaRPr>
            </a:p>
            <a:p>
              <a:pPr lvl="0" eaLnBrk="0" fontAlgn="base" hangingPunct="0">
                <a:spcBef>
                  <a:spcPct val="0"/>
                </a:spcBef>
                <a:spcAft>
                  <a:spcPct val="0"/>
                </a:spcAft>
                <a:tabLst>
                  <a:tab pos="2171700" algn="l"/>
                </a:tabLst>
              </a:pPr>
              <a:endParaRPr lang="en-US" sz="2400" dirty="0" smtClean="0">
                <a:latin typeface="Arial" pitchFamily="34" charset="0"/>
                <a:ea typeface="Times New Roman" pitchFamily="18" charset="0"/>
                <a:cs typeface="Arial" pitchFamily="34" charset="0"/>
              </a:endParaRPr>
            </a:p>
            <a:p>
              <a:pPr lvl="0" eaLnBrk="0" fontAlgn="base" hangingPunct="0">
                <a:spcBef>
                  <a:spcPct val="0"/>
                </a:spcBef>
                <a:spcAft>
                  <a:spcPct val="0"/>
                </a:spcAft>
                <a:tabLst>
                  <a:tab pos="2171700" algn="l"/>
                </a:tabLst>
              </a:pPr>
              <a:endParaRPr lang="en-US" sz="2400" dirty="0" smtClean="0">
                <a:latin typeface="Arial" pitchFamily="34" charset="0"/>
                <a:ea typeface="Times New Roman" pitchFamily="18" charset="0"/>
                <a:cs typeface="Arial" pitchFamily="34" charset="0"/>
              </a:endParaRPr>
            </a:p>
            <a:p>
              <a:pPr lvl="0" eaLnBrk="0" fontAlgn="base" hangingPunct="0">
                <a:spcBef>
                  <a:spcPct val="0"/>
                </a:spcBef>
                <a:spcAft>
                  <a:spcPct val="0"/>
                </a:spcAft>
                <a:tabLst>
                  <a:tab pos="2171700" algn="l"/>
                </a:tabLst>
              </a:pPr>
              <a:endParaRPr lang="en-US" sz="2400" dirty="0" smtClean="0">
                <a:latin typeface="Arial" pitchFamily="34" charset="0"/>
                <a:ea typeface="Times New Roman" pitchFamily="18" charset="0"/>
                <a:cs typeface="Arial" pitchFamily="34" charset="0"/>
              </a:endParaRPr>
            </a:p>
          </p:txBody>
        </p:sp>
        <p:pic>
          <p:nvPicPr>
            <p:cNvPr id="3" name="Picture 2" descr="http://blog.letmeknow.in/wp-content/uploads/2012/06/cartoon_-_politicians_doublespeak2.jpg"/>
            <p:cNvPicPr>
              <a:picLocks noChangeAspect="1" noChangeArrowheads="1"/>
            </p:cNvPicPr>
            <p:nvPr/>
          </p:nvPicPr>
          <p:blipFill>
            <a:blip r:embed="rId3" cstate="print"/>
            <a:srcRect t="65041"/>
            <a:stretch>
              <a:fillRect/>
            </a:stretch>
          </p:blipFill>
          <p:spPr bwMode="auto">
            <a:xfrm>
              <a:off x="4572000" y="3200400"/>
              <a:ext cx="3702603" cy="992909"/>
            </a:xfrm>
            <a:prstGeom prst="rect">
              <a:avLst/>
            </a:prstGeom>
            <a:noFill/>
          </p:spPr>
        </p:pic>
        <p:pic>
          <p:nvPicPr>
            <p:cNvPr id="13314" name="Picture 2" descr="http://t2.gstatic.com/images?q=tbn:ANd9GcTLPnzcCsl2sA7XAYxTa5I6V2flZvVTENmGmrdjq1sAdH-fsN_z"/>
            <p:cNvPicPr>
              <a:picLocks noChangeAspect="1" noChangeArrowheads="1"/>
            </p:cNvPicPr>
            <p:nvPr/>
          </p:nvPicPr>
          <p:blipFill>
            <a:blip r:embed="rId4" cstate="print"/>
            <a:srcRect/>
            <a:stretch>
              <a:fillRect/>
            </a:stretch>
          </p:blipFill>
          <p:spPr bwMode="auto">
            <a:xfrm>
              <a:off x="6400800" y="4800600"/>
              <a:ext cx="2533650" cy="1800225"/>
            </a:xfrm>
            <a:prstGeom prst="rect">
              <a:avLst/>
            </a:prstGeom>
            <a:noFill/>
          </p:spPr>
        </p:pic>
        <p:sp>
          <p:nvSpPr>
            <p:cNvPr id="5" name="Rectangle 4"/>
            <p:cNvSpPr/>
            <p:nvPr/>
          </p:nvSpPr>
          <p:spPr>
            <a:xfrm>
              <a:off x="304800" y="4800600"/>
              <a:ext cx="6019800" cy="1200329"/>
            </a:xfrm>
            <a:prstGeom prst="rect">
              <a:avLst/>
            </a:prstGeom>
          </p:spPr>
          <p:txBody>
            <a:bodyPr wrap="square">
              <a:spAutoFit/>
            </a:bodyPr>
            <a:lstStyle/>
            <a:p>
              <a:pPr lvl="0" eaLnBrk="0" fontAlgn="base" hangingPunct="0">
                <a:spcBef>
                  <a:spcPct val="0"/>
                </a:spcBef>
                <a:spcAft>
                  <a:spcPct val="0"/>
                </a:spcAft>
                <a:tabLst>
                  <a:tab pos="2171700" algn="l"/>
                </a:tabLst>
              </a:pPr>
              <a:r>
                <a:rPr lang="en-US" sz="2400" b="1" dirty="0" smtClean="0">
                  <a:solidFill>
                    <a:srgbClr val="00B0F0"/>
                  </a:solidFill>
                  <a:latin typeface="Arial" pitchFamily="34" charset="0"/>
                  <a:ea typeface="Times New Roman" pitchFamily="18" charset="0"/>
                  <a:cs typeface="Arial" pitchFamily="34" charset="0"/>
                </a:rPr>
                <a:t>[2] Similarly, views of politicians depend on the fact whether they are in power or in opposition.</a:t>
              </a:r>
              <a:endParaRPr lang="en-US" sz="2400" b="1" dirty="0">
                <a:solidFill>
                  <a:srgbClr val="00B0F0"/>
                </a:solidFill>
              </a:endParaRPr>
            </a:p>
          </p:txBody>
        </p:sp>
        <p:sp>
          <p:nvSpPr>
            <p:cNvPr id="6" name="Rectangle 10"/>
            <p:cNvSpPr>
              <a:spLocks noChangeArrowheads="1"/>
            </p:cNvSpPr>
            <p:nvPr/>
          </p:nvSpPr>
          <p:spPr bwMode="auto">
            <a:xfrm>
              <a:off x="838200" y="6172200"/>
              <a:ext cx="3490636" cy="461665"/>
            </a:xfrm>
            <a:prstGeom prst="rect">
              <a:avLst/>
            </a:prstGeom>
            <a:noFill/>
            <a:ln w="9525">
              <a:noFill/>
              <a:miter lim="800000"/>
              <a:headEnd/>
              <a:tailEnd/>
            </a:ln>
            <a:effectLst/>
          </p:spPr>
          <p:txBody>
            <a:bodyPr wrap="none">
              <a:spAutoFit/>
            </a:bodyPr>
            <a:lstStyle/>
            <a:p>
              <a:r>
                <a:rPr lang="en-US" sz="2400" dirty="0"/>
                <a:t>www.tsunamionroads.org</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52400" y="228600"/>
            <a:ext cx="883920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Controversy 6: Revenue is Must for Development: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Often </a:t>
            </a:r>
            <a:r>
              <a:rPr kumimoji="0" lang="en-US"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Govt</a:t>
            </a: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accepts that revenue is extremely necessary for development of State itself. Seems true! Gujarat is among four States which follow prohibition. Despite this Gujarat is one of the few States that are making fast developments in all fields ! </a:t>
            </a:r>
          </a:p>
          <a:p>
            <a:pPr marL="0" marR="0" lvl="0" indent="0" algn="just" defTabSz="914400" rtl="0" eaLnBrk="1" fontAlgn="base" latinLnBrk="0" hangingPunct="1">
              <a:lnSpc>
                <a:spcPct val="100000"/>
              </a:lnSpc>
              <a:spcBef>
                <a:spcPct val="0"/>
              </a:spcBef>
              <a:spcAft>
                <a:spcPct val="0"/>
              </a:spcAft>
              <a:buClrTx/>
              <a:buSzTx/>
              <a:buFontTx/>
              <a:buNone/>
              <a:tabLst/>
            </a:pPr>
            <a:r>
              <a:rPr lang="en-US" sz="2400" b="1" dirty="0" smtClean="0">
                <a:solidFill>
                  <a:srgbClr val="00B0F0"/>
                </a:solidFill>
                <a:latin typeface="Arial" pitchFamily="34" charset="0"/>
                <a:ea typeface="Times New Roman" pitchFamily="18" charset="0"/>
                <a:cs typeface="Arial" pitchFamily="34" charset="0"/>
              </a:rPr>
              <a:t>              </a:t>
            </a:r>
            <a:r>
              <a:rPr kumimoji="0" lang="en-US" sz="2400" b="1"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What does it show? Can’t the State find some alternative means of revenues? Are taxes the only means of earnings for the State? Should we not place more stress on productivity or industrialization for improving our economy?</a:t>
            </a:r>
            <a:endParaRPr kumimoji="0" lang="en-US" sz="2400" b="1" i="0" u="none" strike="noStrike" cap="none" normalizeH="0" baseline="0" dirty="0" smtClean="0">
              <a:ln>
                <a:noFill/>
              </a:ln>
              <a:solidFill>
                <a:srgbClr val="00B0F0"/>
              </a:solidFill>
              <a:effectLst/>
              <a:latin typeface="Arial" pitchFamily="34" charset="0"/>
            </a:endParaRPr>
          </a:p>
        </p:txBody>
      </p:sp>
      <p:pic>
        <p:nvPicPr>
          <p:cNvPr id="4" name="Picture 20" descr="http://t2.gstatic.com/images?q=tbn:ANd9GcSQG_PM4uD18Taap1-o4QPRioVnu4L5_-gdaI8rct5ZteG-RzgDGg"/>
          <p:cNvPicPr>
            <a:picLocks noChangeAspect="1" noChangeArrowheads="1"/>
          </p:cNvPicPr>
          <p:nvPr/>
        </p:nvPicPr>
        <p:blipFill>
          <a:blip r:embed="rId3" cstate="print"/>
          <a:srcRect/>
          <a:stretch>
            <a:fillRect/>
          </a:stretch>
        </p:blipFill>
        <p:spPr bwMode="auto">
          <a:xfrm>
            <a:off x="3124200" y="4191000"/>
            <a:ext cx="4495800" cy="2383260"/>
          </a:xfrm>
          <a:prstGeom prst="rect">
            <a:avLst/>
          </a:prstGeom>
          <a:noFill/>
        </p:spPr>
      </p:pic>
      <p:sp>
        <p:nvSpPr>
          <p:cNvPr id="6" name="TextBox 5"/>
          <p:cNvSpPr txBox="1"/>
          <p:nvPr/>
        </p:nvSpPr>
        <p:spPr>
          <a:xfrm>
            <a:off x="457200" y="5334000"/>
            <a:ext cx="3048000" cy="707886"/>
          </a:xfrm>
          <a:prstGeom prst="rect">
            <a:avLst/>
          </a:prstGeom>
          <a:noFill/>
        </p:spPr>
        <p:txBody>
          <a:bodyPr wrap="square" rtlCol="0">
            <a:spAutoFit/>
          </a:bodyPr>
          <a:lstStyle/>
          <a:p>
            <a:r>
              <a:rPr lang="en-US" sz="2000" b="1" dirty="0" smtClean="0">
                <a:latin typeface="Arial Black" pitchFamily="34" charset="0"/>
              </a:rPr>
              <a:t>Bulldozing  liquor bottles in Gujarat</a:t>
            </a:r>
            <a:endParaRPr lang="en-US" sz="2000" b="1" dirty="0">
              <a:latin typeface="Arial Black" pitchFamily="34" charset="0"/>
            </a:endParaRPr>
          </a:p>
        </p:txBody>
      </p:sp>
      <p:sp>
        <p:nvSpPr>
          <p:cNvPr id="5" name="Rectangle 10"/>
          <p:cNvSpPr>
            <a:spLocks noChangeArrowheads="1"/>
          </p:cNvSpPr>
          <p:nvPr/>
        </p:nvSpPr>
        <p:spPr bwMode="auto">
          <a:xfrm>
            <a:off x="5410200" y="6096000"/>
            <a:ext cx="3490636" cy="461665"/>
          </a:xfrm>
          <a:prstGeom prst="rect">
            <a:avLst/>
          </a:prstGeom>
          <a:noFill/>
          <a:ln w="9525">
            <a:noFill/>
            <a:miter lim="800000"/>
            <a:headEnd/>
            <a:tailEnd/>
          </a:ln>
          <a:effectLst/>
        </p:spPr>
        <p:txBody>
          <a:bodyPr wrap="none">
            <a:spAutoFit/>
          </a:bodyPr>
          <a:lstStyle/>
          <a:p>
            <a:r>
              <a:rPr lang="en-US" sz="2400" dirty="0"/>
              <a:t>www.tsunamionroads.org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600200"/>
            <a:ext cx="8839200" cy="1569660"/>
          </a:xfrm>
          <a:prstGeom prst="rect">
            <a:avLst/>
          </a:prstGeom>
          <a:noFill/>
        </p:spPr>
        <p:txBody>
          <a:bodyPr wrap="square" rtlCol="0">
            <a:spAutoFit/>
          </a:bodyPr>
          <a:lstStyle/>
          <a:p>
            <a:pPr algn="just"/>
            <a:r>
              <a:rPr lang="en-US" sz="2400" dirty="0" smtClean="0"/>
              <a:t>     </a:t>
            </a:r>
            <a:r>
              <a:rPr lang="en-US" sz="2400" b="1" dirty="0" smtClean="0">
                <a:latin typeface="Arial" pitchFamily="34" charset="0"/>
                <a:cs typeface="Arial" pitchFamily="34" charset="0"/>
              </a:rPr>
              <a:t>In the next digest we will consider about what are the legal and social measures available or what is the role of Govt. authorities and society for controlling drunken driving.</a:t>
            </a:r>
            <a:endParaRPr lang="en-US" sz="2400" b="1" dirty="0">
              <a:latin typeface="Arial" pitchFamily="34" charset="0"/>
              <a:cs typeface="Arial" pitchFamily="34" charset="0"/>
            </a:endParaRPr>
          </a:p>
        </p:txBody>
      </p:sp>
      <p:sp>
        <p:nvSpPr>
          <p:cNvPr id="3" name="Rectangle 10"/>
          <p:cNvSpPr>
            <a:spLocks noChangeArrowheads="1"/>
          </p:cNvSpPr>
          <p:nvPr/>
        </p:nvSpPr>
        <p:spPr bwMode="auto">
          <a:xfrm>
            <a:off x="4724400" y="6019800"/>
            <a:ext cx="3490636" cy="461665"/>
          </a:xfrm>
          <a:prstGeom prst="rect">
            <a:avLst/>
          </a:prstGeom>
          <a:noFill/>
          <a:ln w="9525">
            <a:noFill/>
            <a:miter lim="800000"/>
            <a:headEnd/>
            <a:tailEnd/>
          </a:ln>
          <a:effectLst/>
        </p:spPr>
        <p:txBody>
          <a:bodyPr wrap="none">
            <a:spAutoFit/>
          </a:bodyPr>
          <a:lstStyle/>
          <a:p>
            <a:r>
              <a:rPr lang="en-US" sz="2400" dirty="0"/>
              <a:t>www.tsunamionroads.org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52400" y="228600"/>
            <a:ext cx="8763000" cy="4985980"/>
          </a:xfrm>
          <a:prstGeom prst="rect">
            <a:avLst/>
          </a:prstGeom>
          <a:noFill/>
          <a:ln w="9525">
            <a:noFill/>
            <a:miter lim="800000"/>
            <a:headEnd/>
            <a:tailEnd/>
          </a:ln>
        </p:spPr>
        <p:txBody>
          <a:bodyPr wrap="square">
            <a:spAutoFit/>
          </a:bodyPr>
          <a:lstStyle/>
          <a:p>
            <a:pPr eaLnBrk="1" hangingPunct="1"/>
            <a:r>
              <a:rPr lang="en-US" dirty="0">
                <a:latin typeface="Garamond" pitchFamily="18" charset="0"/>
              </a:rPr>
              <a:t> </a:t>
            </a:r>
            <a:r>
              <a:rPr lang="en-US" sz="2400" b="1" dirty="0">
                <a:solidFill>
                  <a:schemeClr val="hlink"/>
                </a:solidFill>
                <a:latin typeface="Garamond" pitchFamily="18" charset="0"/>
              </a:rPr>
              <a:t> </a:t>
            </a:r>
          </a:p>
          <a:p>
            <a:pPr eaLnBrk="1" hangingPunct="1"/>
            <a:r>
              <a:rPr lang="en-US" dirty="0"/>
              <a:t>  </a:t>
            </a:r>
            <a:r>
              <a:rPr lang="en-US" dirty="0" smtClean="0"/>
              <a:t>    </a:t>
            </a:r>
            <a:r>
              <a:rPr lang="en-US" sz="2400" b="1" i="1" dirty="0" smtClean="0">
                <a:solidFill>
                  <a:srgbClr val="00FFFF"/>
                </a:solidFill>
                <a:latin typeface="Book Antiqua" pitchFamily="18" charset="0"/>
              </a:rPr>
              <a:t>You </a:t>
            </a:r>
            <a:r>
              <a:rPr lang="en-US" sz="2400" b="1" i="1" dirty="0">
                <a:solidFill>
                  <a:srgbClr val="00FFFF"/>
                </a:solidFill>
                <a:latin typeface="Book Antiqua" pitchFamily="18" charset="0"/>
              </a:rPr>
              <a:t>have received this message from </a:t>
            </a:r>
            <a:r>
              <a:rPr lang="en-US" sz="2400" b="1" i="1" dirty="0" smtClean="0">
                <a:solidFill>
                  <a:srgbClr val="00FFFF"/>
                </a:solidFill>
                <a:latin typeface="Book Antiqua" pitchFamily="18" charset="0"/>
              </a:rPr>
              <a:t>the 'Tsunami </a:t>
            </a:r>
            <a:r>
              <a:rPr lang="en-US" sz="2400" b="1" i="1" dirty="0">
                <a:solidFill>
                  <a:srgbClr val="00FFFF"/>
                </a:solidFill>
                <a:latin typeface="Book Antiqua" pitchFamily="18" charset="0"/>
              </a:rPr>
              <a:t>on Roads Organization' as a part of an awareness campaign against road traffic hazards.</a:t>
            </a:r>
            <a:r>
              <a:rPr lang="en-US" sz="2400" i="1" dirty="0">
                <a:solidFill>
                  <a:srgbClr val="00FFFF"/>
                </a:solidFill>
                <a:latin typeface="Book Antiqua" pitchFamily="18" charset="0"/>
              </a:rPr>
              <a:t> </a:t>
            </a:r>
            <a:r>
              <a:rPr lang="en-US" sz="2400" b="1" i="1" dirty="0">
                <a:solidFill>
                  <a:srgbClr val="00FFFF"/>
                </a:solidFill>
                <a:latin typeface="Book Antiqua" pitchFamily="18" charset="0"/>
              </a:rPr>
              <a:t>If you find </a:t>
            </a:r>
            <a:r>
              <a:rPr lang="en-US" sz="2400" b="1" i="1" dirty="0" smtClean="0">
                <a:solidFill>
                  <a:srgbClr val="00FFFF"/>
                </a:solidFill>
                <a:latin typeface="Book Antiqua" pitchFamily="18" charset="0"/>
              </a:rPr>
              <a:t>any merit </a:t>
            </a:r>
            <a:r>
              <a:rPr lang="en-US" sz="2400" b="1" i="1" dirty="0">
                <a:solidFill>
                  <a:srgbClr val="00FFFF"/>
                </a:solidFill>
                <a:latin typeface="Book Antiqua" pitchFamily="18" charset="0"/>
              </a:rPr>
              <a:t>in this message, please forward it to your </a:t>
            </a:r>
            <a:r>
              <a:rPr lang="en-US" sz="2400" b="1" i="1" dirty="0" smtClean="0">
                <a:solidFill>
                  <a:srgbClr val="00FFFF"/>
                </a:solidFill>
                <a:latin typeface="Book Antiqua" pitchFamily="18" charset="0"/>
              </a:rPr>
              <a:t>contacts.</a:t>
            </a:r>
            <a:endParaRPr lang="en-US" sz="2400" b="1" i="1" dirty="0">
              <a:solidFill>
                <a:srgbClr val="00FFFF"/>
              </a:solidFill>
              <a:latin typeface="Book Antiqua" pitchFamily="18" charset="0"/>
            </a:endParaRPr>
          </a:p>
          <a:p>
            <a:pPr eaLnBrk="1" hangingPunct="1"/>
            <a:endParaRPr lang="en-US" b="1" i="1" dirty="0">
              <a:solidFill>
                <a:srgbClr val="00FFFF"/>
              </a:solidFill>
              <a:latin typeface="Garamond" pitchFamily="18" charset="0"/>
            </a:endParaRPr>
          </a:p>
          <a:p>
            <a:pPr eaLnBrk="1" hangingPunct="1"/>
            <a:r>
              <a:rPr lang="en-US" sz="2400" b="1" dirty="0">
                <a:solidFill>
                  <a:srgbClr val="FF0000"/>
                </a:solidFill>
                <a:latin typeface="Arial" pitchFamily="34" charset="0"/>
                <a:cs typeface="Arial" pitchFamily="34" charset="0"/>
              </a:rPr>
              <a:t>From</a:t>
            </a:r>
          </a:p>
          <a:p>
            <a:pPr eaLnBrk="1" hangingPunct="1"/>
            <a:r>
              <a:rPr lang="en-US" sz="2400" b="1" dirty="0">
                <a:solidFill>
                  <a:srgbClr val="FF0000"/>
                </a:solidFill>
                <a:latin typeface="Arial" pitchFamily="34" charset="0"/>
                <a:cs typeface="Arial" pitchFamily="34" charset="0"/>
              </a:rPr>
              <a:t>Conscious Citizens, India</a:t>
            </a:r>
          </a:p>
          <a:p>
            <a:pPr eaLnBrk="1" hangingPunct="1"/>
            <a:r>
              <a:rPr lang="en-US" sz="2400" b="1" dirty="0">
                <a:solidFill>
                  <a:srgbClr val="FF0000"/>
                </a:solidFill>
                <a:latin typeface="Arial" pitchFamily="34" charset="0"/>
                <a:cs typeface="Arial" pitchFamily="34" charset="0"/>
              </a:rPr>
              <a:t>[www.tsunamionroads.org]</a:t>
            </a:r>
          </a:p>
          <a:p>
            <a:pPr eaLnBrk="1" hangingPunct="1"/>
            <a:r>
              <a:rPr lang="en-US" dirty="0">
                <a:latin typeface="Garamond" pitchFamily="18" charset="0"/>
              </a:rPr>
              <a:t> </a:t>
            </a:r>
            <a:endParaRPr lang="en-US" dirty="0">
              <a:latin typeface="Arial" pitchFamily="34" charset="0"/>
              <a:cs typeface="Arial" pitchFamily="34" charset="0"/>
            </a:endParaRPr>
          </a:p>
          <a:p>
            <a:pPr eaLnBrk="1" hangingPunct="1"/>
            <a:r>
              <a:rPr lang="en-US" b="1" dirty="0">
                <a:latin typeface="Arial" pitchFamily="34" charset="0"/>
                <a:cs typeface="Arial" pitchFamily="34" charset="0"/>
              </a:rPr>
              <a:t>• </a:t>
            </a:r>
            <a:r>
              <a:rPr lang="en-US" b="1" dirty="0">
                <a:solidFill>
                  <a:srgbClr val="FFFF00"/>
                </a:solidFill>
                <a:latin typeface="Arial" pitchFamily="34" charset="0"/>
                <a:cs typeface="Arial" pitchFamily="34" charset="0"/>
              </a:rPr>
              <a:t>For </a:t>
            </a:r>
            <a:r>
              <a:rPr lang="en-US" b="1" dirty="0" smtClean="0">
                <a:solidFill>
                  <a:srgbClr val="FFFF00"/>
                </a:solidFill>
                <a:latin typeface="Arial" pitchFamily="34" charset="0"/>
                <a:cs typeface="Arial" pitchFamily="34" charset="0"/>
              </a:rPr>
              <a:t>the previous </a:t>
            </a:r>
            <a:r>
              <a:rPr lang="en-US" b="1" dirty="0">
                <a:solidFill>
                  <a:srgbClr val="FFFF00"/>
                </a:solidFill>
                <a:latin typeface="Arial" pitchFamily="34" charset="0"/>
                <a:cs typeface="Arial" pitchFamily="34" charset="0"/>
              </a:rPr>
              <a:t>digests please visit: </a:t>
            </a:r>
            <a:r>
              <a:rPr lang="en-US" b="1" dirty="0" smtClean="0">
                <a:solidFill>
                  <a:srgbClr val="FFFF00"/>
                </a:solidFill>
                <a:latin typeface="Arial" pitchFamily="34" charset="0"/>
                <a:cs typeface="Arial" pitchFamily="34" charset="0"/>
              </a:rPr>
              <a:t>www.tsunamionroads.org/rtd.html </a:t>
            </a:r>
            <a:endParaRPr lang="en-US" b="1" dirty="0">
              <a:solidFill>
                <a:srgbClr val="FFFF00"/>
              </a:solidFill>
              <a:latin typeface="Arial" pitchFamily="34" charset="0"/>
              <a:cs typeface="Arial" pitchFamily="34" charset="0"/>
            </a:endParaRPr>
          </a:p>
          <a:p>
            <a:r>
              <a:rPr lang="en-US" b="1" dirty="0">
                <a:solidFill>
                  <a:srgbClr val="FFFF00"/>
                </a:solidFill>
                <a:latin typeface="Arial" pitchFamily="34" charset="0"/>
                <a:cs typeface="Arial" pitchFamily="34" charset="0"/>
              </a:rPr>
              <a:t>          or    </a:t>
            </a:r>
            <a:r>
              <a:rPr lang="en-US" b="1" dirty="0" smtClean="0">
                <a:solidFill>
                  <a:srgbClr val="FFFF00"/>
                </a:solidFill>
                <a:latin typeface="Arial" pitchFamily="34" charset="0"/>
                <a:cs typeface="Arial" pitchFamily="34" charset="0"/>
              </a:rPr>
              <a:t>www.scribd.com </a:t>
            </a:r>
            <a:r>
              <a:rPr lang="en-US" b="1" dirty="0" smtClean="0">
                <a:solidFill>
                  <a:srgbClr val="FFFF00"/>
                </a:solidFill>
                <a:latin typeface="Arial" pitchFamily="34" charset="0"/>
                <a:cs typeface="Arial" pitchFamily="34" charset="0"/>
              </a:rPr>
              <a:t>or  www.slideshare.net </a:t>
            </a:r>
          </a:p>
          <a:p>
            <a:endParaRPr lang="en-US" b="1" dirty="0">
              <a:solidFill>
                <a:srgbClr val="FFFF00"/>
              </a:solidFill>
              <a:latin typeface="Arial" pitchFamily="34" charset="0"/>
              <a:cs typeface="Arial" pitchFamily="34" charset="0"/>
            </a:endParaRPr>
          </a:p>
          <a:p>
            <a:pPr eaLnBrk="1" hangingPunct="1"/>
            <a:r>
              <a:rPr lang="en-US" b="1" dirty="0">
                <a:solidFill>
                  <a:srgbClr val="FFFF00"/>
                </a:solidFill>
                <a:latin typeface="Arial" pitchFamily="34" charset="0"/>
                <a:cs typeface="Arial" pitchFamily="34" charset="0"/>
              </a:rPr>
              <a:t>• To receive such digests in future please </a:t>
            </a:r>
            <a:r>
              <a:rPr lang="en-US" b="1" dirty="0" smtClean="0">
                <a:solidFill>
                  <a:srgbClr val="FFFF00"/>
                </a:solidFill>
                <a:latin typeface="Arial" pitchFamily="34" charset="0"/>
                <a:cs typeface="Arial" pitchFamily="34" charset="0"/>
              </a:rPr>
              <a:t>inform us </a:t>
            </a:r>
            <a:r>
              <a:rPr lang="en-US" b="1" dirty="0">
                <a:solidFill>
                  <a:srgbClr val="FFFF00"/>
                </a:solidFill>
                <a:latin typeface="Arial" pitchFamily="34" charset="0"/>
                <a:cs typeface="Arial" pitchFamily="34" charset="0"/>
              </a:rPr>
              <a:t>at: consciouscitizensindia@gmail.com </a:t>
            </a:r>
          </a:p>
        </p:txBody>
      </p:sp>
      <p:sp>
        <p:nvSpPr>
          <p:cNvPr id="33795" name="Rectangle 3"/>
          <p:cNvSpPr>
            <a:spLocks noChangeArrowheads="1"/>
          </p:cNvSpPr>
          <p:nvPr/>
        </p:nvSpPr>
        <p:spPr bwMode="auto">
          <a:xfrm>
            <a:off x="4800600" y="6096000"/>
            <a:ext cx="3490636" cy="461665"/>
          </a:xfrm>
          <a:prstGeom prst="rect">
            <a:avLst/>
          </a:prstGeom>
          <a:noFill/>
          <a:ln w="9525">
            <a:noFill/>
            <a:miter lim="800000"/>
            <a:headEnd/>
            <a:tailEnd/>
          </a:ln>
        </p:spPr>
        <p:txBody>
          <a:bodyPr wrap="none">
            <a:spAutoFit/>
          </a:bodyPr>
          <a:lstStyle/>
          <a:p>
            <a:pPr eaLnBrk="1" hangingPunct="1"/>
            <a:r>
              <a:rPr lang="en-US" sz="2400" dirty="0"/>
              <a:t>www.tsunamionroads.org</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3"/>
          <p:cNvSpPr txBox="1">
            <a:spLocks noChangeArrowheads="1"/>
          </p:cNvSpPr>
          <p:nvPr/>
        </p:nvSpPr>
        <p:spPr bwMode="auto">
          <a:xfrm>
            <a:off x="228600" y="1066800"/>
            <a:ext cx="8534400" cy="4278094"/>
          </a:xfrm>
          <a:prstGeom prst="rect">
            <a:avLst/>
          </a:prstGeom>
          <a:noFill/>
          <a:ln w="9525">
            <a:noFill/>
            <a:miter lim="800000"/>
            <a:headEnd/>
            <a:tailEnd/>
          </a:ln>
        </p:spPr>
        <p:txBody>
          <a:bodyPr>
            <a:spAutoFit/>
          </a:bodyPr>
          <a:lstStyle/>
          <a:p>
            <a:r>
              <a:rPr lang="en-US" sz="2400" b="1" dirty="0">
                <a:solidFill>
                  <a:srgbClr val="FF0000"/>
                </a:solidFill>
                <a:cs typeface="Arial" charset="0"/>
              </a:rPr>
              <a:t>In future, besides road accidents</a:t>
            </a:r>
            <a:r>
              <a:rPr lang="en-US" sz="2400" b="1" dirty="0" smtClean="0">
                <a:solidFill>
                  <a:srgbClr val="FF0000"/>
                </a:solidFill>
                <a:cs typeface="Arial" charset="0"/>
              </a:rPr>
              <a:t>, the </a:t>
            </a:r>
            <a:r>
              <a:rPr lang="en-US" sz="2400" b="1" dirty="0">
                <a:solidFill>
                  <a:srgbClr val="FF0000"/>
                </a:solidFill>
                <a:cs typeface="Arial" charset="0"/>
              </a:rPr>
              <a:t>following topics will also be discussed on this platform :</a:t>
            </a:r>
          </a:p>
          <a:p>
            <a:endParaRPr lang="en-US" sz="2400" dirty="0">
              <a:solidFill>
                <a:srgbClr val="FF0000"/>
              </a:solidFill>
              <a:cs typeface="Arial" charset="0"/>
            </a:endParaRPr>
          </a:p>
          <a:p>
            <a:pPr>
              <a:buFont typeface="Arial" charset="0"/>
              <a:buChar char="•"/>
            </a:pPr>
            <a:r>
              <a:rPr lang="en-US" sz="2000" b="1" dirty="0">
                <a:solidFill>
                  <a:srgbClr val="FFFF00"/>
                </a:solidFill>
                <a:cs typeface="Arial" charset="0"/>
              </a:rPr>
              <a:t> How to decongest our cities</a:t>
            </a:r>
            <a:endParaRPr lang="en-US" sz="2000" dirty="0">
              <a:solidFill>
                <a:srgbClr val="FFFF00"/>
              </a:solidFill>
              <a:cs typeface="Arial" charset="0"/>
            </a:endParaRPr>
          </a:p>
          <a:p>
            <a:pPr>
              <a:buFont typeface="Arial" charset="0"/>
              <a:buChar char="•"/>
            </a:pPr>
            <a:r>
              <a:rPr lang="en-US" sz="2000" b="1" dirty="0">
                <a:solidFill>
                  <a:srgbClr val="FFFF00"/>
                </a:solidFill>
                <a:cs typeface="Arial" charset="0"/>
              </a:rPr>
              <a:t> Vehicle induced environmental pollution</a:t>
            </a:r>
            <a:endParaRPr lang="en-US" sz="2000" dirty="0">
              <a:solidFill>
                <a:srgbClr val="FFFF00"/>
              </a:solidFill>
              <a:cs typeface="Arial" charset="0"/>
            </a:endParaRPr>
          </a:p>
          <a:p>
            <a:pPr>
              <a:buFont typeface="Arial" charset="0"/>
              <a:buChar char="•"/>
            </a:pPr>
            <a:r>
              <a:rPr lang="en-US" sz="2000" b="1" dirty="0">
                <a:solidFill>
                  <a:srgbClr val="FFFF00"/>
                </a:solidFill>
                <a:cs typeface="Arial" charset="0"/>
              </a:rPr>
              <a:t> Arrogance on Roads: Aggressive driving and Road rage </a:t>
            </a:r>
            <a:endParaRPr lang="en-US" sz="2000" dirty="0">
              <a:solidFill>
                <a:srgbClr val="FFFF00"/>
              </a:solidFill>
              <a:cs typeface="Arial" charset="0"/>
            </a:endParaRPr>
          </a:p>
          <a:p>
            <a:pPr>
              <a:buFont typeface="Arial" charset="0"/>
              <a:buChar char="•"/>
            </a:pPr>
            <a:r>
              <a:rPr lang="en-US" sz="2000" b="1" dirty="0">
                <a:solidFill>
                  <a:srgbClr val="FFFF00"/>
                </a:solidFill>
                <a:cs typeface="Arial" charset="0"/>
              </a:rPr>
              <a:t> Public Attitude towards traffic rules in the City                                  </a:t>
            </a:r>
            <a:endParaRPr lang="en-US" sz="2000" dirty="0">
              <a:solidFill>
                <a:srgbClr val="FFFF00"/>
              </a:solidFill>
              <a:cs typeface="Arial" charset="0"/>
            </a:endParaRPr>
          </a:p>
          <a:p>
            <a:pPr>
              <a:buFont typeface="Arial" charset="0"/>
              <a:buChar char="•"/>
            </a:pPr>
            <a:r>
              <a:rPr lang="en-US" sz="2000" b="1" dirty="0">
                <a:solidFill>
                  <a:srgbClr val="FFFF00"/>
                </a:solidFill>
                <a:cs typeface="Arial" charset="0"/>
              </a:rPr>
              <a:t> Problems of pedestrians</a:t>
            </a:r>
            <a:endParaRPr lang="en-US" sz="2000" dirty="0">
              <a:solidFill>
                <a:srgbClr val="FFFF00"/>
              </a:solidFill>
              <a:cs typeface="Arial" charset="0"/>
            </a:endParaRPr>
          </a:p>
          <a:p>
            <a:pPr>
              <a:buFont typeface="Arial" charset="0"/>
              <a:buChar char="•"/>
            </a:pPr>
            <a:r>
              <a:rPr lang="en-US" sz="2000" b="1" dirty="0">
                <a:solidFill>
                  <a:srgbClr val="FFFF00"/>
                </a:solidFill>
                <a:cs typeface="Arial" charset="0"/>
              </a:rPr>
              <a:t> Road traffic and global warming</a:t>
            </a:r>
            <a:endParaRPr lang="en-US" sz="2000" dirty="0">
              <a:solidFill>
                <a:srgbClr val="FFFF00"/>
              </a:solidFill>
              <a:cs typeface="Arial" charset="0"/>
            </a:endParaRPr>
          </a:p>
          <a:p>
            <a:pPr>
              <a:buFont typeface="Arial" charset="0"/>
              <a:buChar char="•"/>
            </a:pPr>
            <a:r>
              <a:rPr lang="en-US" sz="2000" b="1" dirty="0">
                <a:solidFill>
                  <a:srgbClr val="FFFF00"/>
                </a:solidFill>
                <a:cs typeface="Arial" charset="0"/>
              </a:rPr>
              <a:t> The economics of </a:t>
            </a:r>
            <a:r>
              <a:rPr lang="en-US" sz="2000" b="1" dirty="0" smtClean="0">
                <a:solidFill>
                  <a:srgbClr val="FFFF00"/>
                </a:solidFill>
                <a:cs typeface="Arial" charset="0"/>
              </a:rPr>
              <a:t> </a:t>
            </a:r>
            <a:r>
              <a:rPr lang="en-US" sz="2000" b="1" dirty="0">
                <a:solidFill>
                  <a:srgbClr val="FFFF00"/>
                </a:solidFill>
                <a:cs typeface="Arial" charset="0"/>
              </a:rPr>
              <a:t>vehicles                                                              </a:t>
            </a:r>
            <a:endParaRPr lang="en-US" sz="2000" dirty="0">
              <a:solidFill>
                <a:srgbClr val="FFFF00"/>
              </a:solidFill>
              <a:cs typeface="Arial" charset="0"/>
            </a:endParaRPr>
          </a:p>
          <a:p>
            <a:pPr>
              <a:buFont typeface="Arial" charset="0"/>
              <a:buChar char="•"/>
            </a:pPr>
            <a:r>
              <a:rPr lang="en-US" sz="2000" b="1" dirty="0">
                <a:solidFill>
                  <a:srgbClr val="FFFF00"/>
                </a:solidFill>
                <a:cs typeface="Arial" charset="0"/>
              </a:rPr>
              <a:t> Petroleum Subsidy: Right or Wrong?                                                 </a:t>
            </a:r>
            <a:endParaRPr lang="en-US" sz="2000" dirty="0">
              <a:solidFill>
                <a:srgbClr val="FFFF00"/>
              </a:solidFill>
              <a:cs typeface="Arial" charset="0"/>
            </a:endParaRPr>
          </a:p>
          <a:p>
            <a:pPr>
              <a:buFont typeface="Arial" charset="0"/>
              <a:buChar char="•"/>
            </a:pPr>
            <a:r>
              <a:rPr lang="en-US" sz="2000" b="1" dirty="0">
                <a:solidFill>
                  <a:srgbClr val="FFFF00"/>
                </a:solidFill>
                <a:cs typeface="Arial" charset="0"/>
              </a:rPr>
              <a:t> Biography of urban roads in India                                                     </a:t>
            </a:r>
            <a:endParaRPr lang="en-US" sz="2000" dirty="0">
              <a:solidFill>
                <a:srgbClr val="FFFF00"/>
              </a:solidFill>
              <a:cs typeface="Arial" charset="0"/>
            </a:endParaRPr>
          </a:p>
          <a:p>
            <a:pPr>
              <a:buFont typeface="Arial" charset="0"/>
              <a:buChar char="•"/>
            </a:pPr>
            <a:r>
              <a:rPr lang="en-US" sz="2000" b="1" dirty="0">
                <a:solidFill>
                  <a:srgbClr val="FFFF00"/>
                </a:solidFill>
                <a:cs typeface="Arial" charset="0"/>
              </a:rPr>
              <a:t> Traffic Policeman: Problems &amp; Challenges                        </a:t>
            </a:r>
            <a:endParaRPr lang="en-US" sz="2000" dirty="0">
              <a:solidFill>
                <a:srgbClr val="FFFF00"/>
              </a:solidFill>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Documents and Settings\Dr. Sanjay K\Desktop\indiaflag.gif"/>
          <p:cNvPicPr>
            <a:picLocks noChangeAspect="1" noChangeArrowheads="1" noCrop="1"/>
          </p:cNvPicPr>
          <p:nvPr/>
        </p:nvPicPr>
        <p:blipFill>
          <a:blip r:embed="rId3" cstate="print"/>
          <a:srcRect/>
          <a:stretch>
            <a:fillRect/>
          </a:stretch>
        </p:blipFill>
        <p:spPr bwMode="auto">
          <a:xfrm>
            <a:off x="2895600" y="1516380"/>
            <a:ext cx="3124200" cy="2265045"/>
          </a:xfrm>
          <a:prstGeom prst="rect">
            <a:avLst/>
          </a:prstGeom>
          <a:noFill/>
        </p:spPr>
      </p:pic>
      <p:sp>
        <p:nvSpPr>
          <p:cNvPr id="3" name="Rectangle 3"/>
          <p:cNvSpPr>
            <a:spLocks noChangeArrowheads="1"/>
          </p:cNvSpPr>
          <p:nvPr/>
        </p:nvSpPr>
        <p:spPr bwMode="auto">
          <a:xfrm>
            <a:off x="3048000" y="4191000"/>
            <a:ext cx="2057400" cy="584775"/>
          </a:xfrm>
          <a:prstGeom prst="rect">
            <a:avLst/>
          </a:prstGeom>
          <a:solidFill>
            <a:srgbClr val="00FFFF"/>
          </a:solidFill>
          <a:ln w="9525">
            <a:noFill/>
            <a:miter lim="800000"/>
            <a:headEnd/>
            <a:tailEnd/>
          </a:ln>
        </p:spPr>
        <p:txBody>
          <a:bodyPr wrap="square">
            <a:spAutoFit/>
          </a:bodyPr>
          <a:lstStyle/>
          <a:p>
            <a:pPr eaLnBrk="1" hangingPunct="1"/>
            <a:r>
              <a:rPr lang="en-US" sz="3200" b="1" dirty="0">
                <a:solidFill>
                  <a:srgbClr val="FF6600"/>
                </a:solidFill>
                <a:latin typeface="Arial Rounded MT Bold" pitchFamily="34" charset="0"/>
                <a:cs typeface="Tahoma" pitchFamily="34" charset="0"/>
              </a:rPr>
              <a:t>Jai</a:t>
            </a:r>
            <a:r>
              <a:rPr lang="en-US" sz="3200" b="1" dirty="0">
                <a:latin typeface="Arial Rounded MT Bold" pitchFamily="34" charset="0"/>
                <a:cs typeface="Tahoma" pitchFamily="34" charset="0"/>
              </a:rPr>
              <a:t> Hi</a:t>
            </a:r>
            <a:r>
              <a:rPr lang="en-US" sz="3200" b="1" dirty="0">
                <a:solidFill>
                  <a:srgbClr val="009900"/>
                </a:solidFill>
                <a:latin typeface="Arial Rounded MT Bold" pitchFamily="34" charset="0"/>
                <a:cs typeface="Tahoma" pitchFamily="34" charset="0"/>
              </a:rPr>
              <a:t>nd</a:t>
            </a:r>
          </a:p>
        </p:txBody>
      </p:sp>
      <p:sp>
        <p:nvSpPr>
          <p:cNvPr id="4" name="Rectangle 10"/>
          <p:cNvSpPr>
            <a:spLocks noChangeArrowheads="1"/>
          </p:cNvSpPr>
          <p:nvPr/>
        </p:nvSpPr>
        <p:spPr bwMode="auto">
          <a:xfrm>
            <a:off x="4724400" y="6019800"/>
            <a:ext cx="3490636" cy="461665"/>
          </a:xfrm>
          <a:prstGeom prst="rect">
            <a:avLst/>
          </a:prstGeom>
          <a:noFill/>
          <a:ln w="9525">
            <a:noFill/>
            <a:miter lim="800000"/>
            <a:headEnd/>
            <a:tailEnd/>
          </a:ln>
          <a:effectLst/>
        </p:spPr>
        <p:txBody>
          <a:bodyPr wrap="none">
            <a:spAutoFit/>
          </a:bodyPr>
          <a:lstStyle/>
          <a:p>
            <a:r>
              <a:rPr lang="en-US" sz="2400" dirty="0"/>
              <a:t>www.tsunamionroads.org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28600" y="304800"/>
            <a:ext cx="8763000" cy="6553200"/>
            <a:chOff x="228600" y="304800"/>
            <a:chExt cx="8763000" cy="6553200"/>
          </a:xfrm>
        </p:grpSpPr>
        <p:pic>
          <p:nvPicPr>
            <p:cNvPr id="3" name="Picture 2" descr="http://www.tribuneindia.com/2012/20120228/pb6.jpg"/>
            <p:cNvPicPr>
              <a:picLocks noChangeAspect="1" noChangeArrowheads="1"/>
            </p:cNvPicPr>
            <p:nvPr/>
          </p:nvPicPr>
          <p:blipFill>
            <a:blip r:embed="rId3" cstate="print"/>
            <a:srcRect/>
            <a:stretch>
              <a:fillRect/>
            </a:stretch>
          </p:blipFill>
          <p:spPr bwMode="auto">
            <a:xfrm>
              <a:off x="3276600" y="5105400"/>
              <a:ext cx="2381250" cy="1562100"/>
            </a:xfrm>
            <a:prstGeom prst="rect">
              <a:avLst/>
            </a:prstGeom>
            <a:noFill/>
          </p:spPr>
        </p:pic>
        <p:pic>
          <p:nvPicPr>
            <p:cNvPr id="4" name="Picture 4" descr="http://i.ytimg.com/vi/YRMR4iyjxXQ/0.jpg"/>
            <p:cNvPicPr>
              <a:picLocks noChangeAspect="1" noChangeArrowheads="1"/>
            </p:cNvPicPr>
            <p:nvPr/>
          </p:nvPicPr>
          <p:blipFill>
            <a:blip r:embed="rId4" cstate="print"/>
            <a:srcRect/>
            <a:stretch>
              <a:fillRect/>
            </a:stretch>
          </p:blipFill>
          <p:spPr bwMode="auto">
            <a:xfrm rot="635906">
              <a:off x="5455886" y="2948226"/>
              <a:ext cx="3286125" cy="2458795"/>
            </a:xfrm>
            <a:prstGeom prst="rect">
              <a:avLst/>
            </a:prstGeom>
            <a:noFill/>
          </p:spPr>
        </p:pic>
        <p:sp>
          <p:nvSpPr>
            <p:cNvPr id="5" name="Rectangle 4"/>
            <p:cNvSpPr/>
            <p:nvPr/>
          </p:nvSpPr>
          <p:spPr>
            <a:xfrm rot="604689">
              <a:off x="4724422" y="5392586"/>
              <a:ext cx="4185761" cy="369332"/>
            </a:xfrm>
            <a:prstGeom prst="rect">
              <a:avLst/>
            </a:prstGeom>
            <a:solidFill>
              <a:schemeClr val="bg1"/>
            </a:solidFill>
          </p:spPr>
          <p:txBody>
            <a:bodyPr wrap="none">
              <a:spAutoFit/>
            </a:bodyPr>
            <a:lstStyle/>
            <a:p>
              <a:r>
                <a:rPr lang="en-US" b="1" dirty="0" smtClean="0">
                  <a:latin typeface="Arial" pitchFamily="34" charset="0"/>
                  <a:cs typeface="Arial" pitchFamily="34" charset="0"/>
                </a:rPr>
                <a:t>Speedy truck runs over three people</a:t>
              </a:r>
              <a:endParaRPr lang="en-US" b="1" dirty="0">
                <a:latin typeface="Arial" pitchFamily="34" charset="0"/>
                <a:cs typeface="Arial" pitchFamily="34" charset="0"/>
              </a:endParaRPr>
            </a:p>
          </p:txBody>
        </p:sp>
        <p:pic>
          <p:nvPicPr>
            <p:cNvPr id="6" name="Picture 8" descr="http://www.team-bhp.com/forum/attachments/street-experiences/92928d1232844250-4-killed-bangalore-hit-run-case-index_gall.jpg"/>
            <p:cNvPicPr>
              <a:picLocks noChangeAspect="1" noChangeArrowheads="1"/>
            </p:cNvPicPr>
            <p:nvPr/>
          </p:nvPicPr>
          <p:blipFill>
            <a:blip r:embed="rId5" cstate="print"/>
            <a:srcRect/>
            <a:stretch>
              <a:fillRect/>
            </a:stretch>
          </p:blipFill>
          <p:spPr bwMode="auto">
            <a:xfrm rot="21022558">
              <a:off x="323217" y="3567366"/>
              <a:ext cx="3676525" cy="2352976"/>
            </a:xfrm>
            <a:prstGeom prst="rect">
              <a:avLst/>
            </a:prstGeom>
            <a:noFill/>
          </p:spPr>
        </p:pic>
        <p:sp>
          <p:nvSpPr>
            <p:cNvPr id="7" name="TextBox 6"/>
            <p:cNvSpPr txBox="1"/>
            <p:nvPr/>
          </p:nvSpPr>
          <p:spPr>
            <a:xfrm rot="21069151">
              <a:off x="392359" y="5856919"/>
              <a:ext cx="2864887" cy="369332"/>
            </a:xfrm>
            <a:prstGeom prst="rect">
              <a:avLst/>
            </a:prstGeom>
            <a:solidFill>
              <a:schemeClr val="bg2"/>
            </a:solidFill>
          </p:spPr>
          <p:txBody>
            <a:bodyPr wrap="square" rtlCol="0">
              <a:spAutoFit/>
            </a:bodyPr>
            <a:lstStyle/>
            <a:p>
              <a:r>
                <a:rPr lang="en-US" b="1" dirty="0" smtClean="0">
                  <a:latin typeface="Arial" pitchFamily="34" charset="0"/>
                  <a:cs typeface="Arial" pitchFamily="34" charset="0"/>
                </a:rPr>
                <a:t>Four killed in Bangalore</a:t>
              </a:r>
              <a:endParaRPr lang="en-US" b="1" dirty="0">
                <a:latin typeface="Arial" pitchFamily="34" charset="0"/>
                <a:cs typeface="Arial" pitchFamily="34" charset="0"/>
              </a:endParaRPr>
            </a:p>
          </p:txBody>
        </p:sp>
        <p:sp>
          <p:nvSpPr>
            <p:cNvPr id="8" name="Rectangle 7"/>
            <p:cNvSpPr/>
            <p:nvPr/>
          </p:nvSpPr>
          <p:spPr>
            <a:xfrm>
              <a:off x="228600" y="304800"/>
              <a:ext cx="8763000" cy="2893100"/>
            </a:xfrm>
            <a:prstGeom prst="rect">
              <a:avLst/>
            </a:prstGeom>
          </p:spPr>
          <p:txBody>
            <a:bodyPr wrap="square">
              <a:spAutoFit/>
            </a:bodyPr>
            <a:lstStyle/>
            <a:p>
              <a:pPr lvl="0" algn="just" eaLnBrk="0" fontAlgn="base" hangingPunct="0">
                <a:spcBef>
                  <a:spcPct val="0"/>
                </a:spcBef>
                <a:spcAft>
                  <a:spcPct val="0"/>
                </a:spcAft>
              </a:pPr>
              <a:r>
                <a:rPr lang="en-US" sz="2400" b="1" dirty="0" smtClean="0">
                  <a:solidFill>
                    <a:srgbClr val="FF0000"/>
                  </a:solidFill>
                  <a:latin typeface="Arial" pitchFamily="34" charset="0"/>
                  <a:ea typeface="Times New Roman" pitchFamily="18" charset="0"/>
                  <a:cs typeface="Arial" pitchFamily="34" charset="0"/>
                </a:rPr>
                <a:t>This data is only about </a:t>
              </a:r>
              <a:r>
                <a:rPr lang="en-US" sz="2800" b="1" i="1" dirty="0" smtClean="0">
                  <a:solidFill>
                    <a:srgbClr val="FF0000"/>
                  </a:solidFill>
                  <a:latin typeface="Arial" pitchFamily="34" charset="0"/>
                  <a:ea typeface="Times New Roman" pitchFamily="18" charset="0"/>
                  <a:cs typeface="Arial" pitchFamily="34" charset="0"/>
                </a:rPr>
                <a:t>drivers</a:t>
              </a:r>
              <a:r>
                <a:rPr lang="en-US" sz="2400" b="1" dirty="0" smtClean="0">
                  <a:solidFill>
                    <a:srgbClr val="FF0000"/>
                  </a:solidFill>
                  <a:latin typeface="Arial" pitchFamily="34" charset="0"/>
                  <a:ea typeface="Times New Roman" pitchFamily="18" charset="0"/>
                  <a:cs typeface="Arial" pitchFamily="34" charset="0"/>
                </a:rPr>
                <a:t> . There is no Indian data to show that besides drivers, how many deaths occur among other innocent road users or fellow passengers.</a:t>
              </a:r>
            </a:p>
            <a:p>
              <a:pPr lvl="0" algn="just" eaLnBrk="0" fontAlgn="base" hangingPunct="0">
                <a:spcBef>
                  <a:spcPct val="0"/>
                </a:spcBef>
                <a:spcAft>
                  <a:spcPct val="0"/>
                </a:spcAft>
              </a:pPr>
              <a:r>
                <a:rPr lang="en-US" sz="2400" b="1" dirty="0" smtClean="0">
                  <a:solidFill>
                    <a:srgbClr val="FF0000"/>
                  </a:solidFill>
                  <a:latin typeface="Arial" pitchFamily="34" charset="0"/>
                  <a:ea typeface="Times New Roman" pitchFamily="18" charset="0"/>
                  <a:cs typeface="Arial" pitchFamily="34" charset="0"/>
                </a:rPr>
                <a:t>                Like - - - -</a:t>
              </a:r>
            </a:p>
            <a:p>
              <a:pPr lvl="0" algn="just" eaLnBrk="0" fontAlgn="base" hangingPunct="0">
                <a:spcBef>
                  <a:spcPct val="0"/>
                </a:spcBef>
                <a:spcAft>
                  <a:spcPct val="0"/>
                </a:spcAft>
              </a:pPr>
              <a:endParaRPr lang="en-US" sz="1000" b="1" dirty="0" smtClean="0">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en-US" sz="2000" b="1" dirty="0" smtClean="0">
                  <a:solidFill>
                    <a:srgbClr val="FFFF00"/>
                  </a:solidFill>
                  <a:latin typeface="Arial" pitchFamily="34" charset="0"/>
                  <a:ea typeface="Times New Roman" pitchFamily="18" charset="0"/>
                  <a:cs typeface="Arial" pitchFamily="34" charset="0"/>
                </a:rPr>
                <a:t>           </a:t>
              </a:r>
              <a:r>
                <a:rPr lang="en-US" sz="2400" b="1" dirty="0" smtClean="0">
                  <a:solidFill>
                    <a:srgbClr val="FFFF00"/>
                  </a:solidFill>
                  <a:latin typeface="Arial" pitchFamily="34" charset="0"/>
                  <a:ea typeface="Times New Roman" pitchFamily="18" charset="0"/>
                  <a:cs typeface="Arial" pitchFamily="34" charset="0"/>
                </a:rPr>
                <a:t>Nobody knows how many poor pedestrians or poor laborers sleeping on footpaths are run over like insects or stray animals by drunken drivers  - - - -</a:t>
              </a:r>
              <a:endParaRPr lang="en-US" sz="2400" dirty="0" smtClean="0">
                <a:solidFill>
                  <a:srgbClr val="FFFF00"/>
                </a:solidFill>
                <a:latin typeface="Arial" pitchFamily="34" charset="0"/>
                <a:ea typeface="Times New Roman" pitchFamily="18" charset="0"/>
                <a:cs typeface="Arial" pitchFamily="34" charset="0"/>
              </a:endParaRPr>
            </a:p>
          </p:txBody>
        </p:sp>
        <p:sp>
          <p:nvSpPr>
            <p:cNvPr id="9" name="Rectangle 10"/>
            <p:cNvSpPr>
              <a:spLocks noChangeArrowheads="1"/>
            </p:cNvSpPr>
            <p:nvPr/>
          </p:nvSpPr>
          <p:spPr bwMode="auto">
            <a:xfrm>
              <a:off x="3429000" y="6396335"/>
              <a:ext cx="3490636" cy="461665"/>
            </a:xfrm>
            <a:prstGeom prst="rect">
              <a:avLst/>
            </a:prstGeom>
            <a:noFill/>
            <a:ln w="9525">
              <a:noFill/>
              <a:miter lim="800000"/>
              <a:headEnd/>
              <a:tailEnd/>
            </a:ln>
            <a:effectLst/>
          </p:spPr>
          <p:txBody>
            <a:bodyPr wrap="none">
              <a:spAutoFit/>
            </a:bodyPr>
            <a:lstStyle/>
            <a:p>
              <a:r>
                <a:rPr lang="en-US" sz="2400" dirty="0"/>
                <a:t>www.tsunamionroads.org</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28600" y="228600"/>
            <a:ext cx="8731364" cy="6483350"/>
            <a:chOff x="228600" y="228600"/>
            <a:chExt cx="8731364" cy="6483350"/>
          </a:xfrm>
        </p:grpSpPr>
        <p:sp>
          <p:nvSpPr>
            <p:cNvPr id="2" name="Rectangle 1"/>
            <p:cNvSpPr>
              <a:spLocks noChangeArrowheads="1"/>
            </p:cNvSpPr>
            <p:nvPr/>
          </p:nvSpPr>
          <p:spPr bwMode="auto">
            <a:xfrm>
              <a:off x="228600" y="228600"/>
              <a:ext cx="86106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 - and it is also not uncommon in India that a bus carrying fifty odd people falls into a river or a ravine causing death of most passengers just due to an intoxicated driver.  </a:t>
              </a:r>
              <a:endParaRPr kumimoji="0" lang="en-US" sz="2400" b="1" i="0" u="none" strike="noStrike" cap="none" normalizeH="0" baseline="0" dirty="0" smtClean="0">
                <a:ln>
                  <a:noFill/>
                </a:ln>
                <a:solidFill>
                  <a:srgbClr val="FFFF00"/>
                </a:solidFill>
                <a:effectLst/>
                <a:latin typeface="Arial" pitchFamily="34" charset="0"/>
              </a:endParaRPr>
            </a:p>
          </p:txBody>
        </p:sp>
        <p:pic>
          <p:nvPicPr>
            <p:cNvPr id="3" name="Picture 6" descr="u1_TH25"/>
            <p:cNvPicPr>
              <a:picLocks noChangeAspect="1" noChangeArrowheads="1"/>
            </p:cNvPicPr>
            <p:nvPr/>
          </p:nvPicPr>
          <p:blipFill>
            <a:blip r:embed="rId3" cstate="print"/>
            <a:srcRect/>
            <a:stretch>
              <a:fillRect/>
            </a:stretch>
          </p:blipFill>
          <p:spPr bwMode="auto">
            <a:xfrm>
              <a:off x="3505200" y="1981200"/>
              <a:ext cx="3048000" cy="2011589"/>
            </a:xfrm>
            <a:prstGeom prst="rect">
              <a:avLst/>
            </a:prstGeom>
            <a:noFill/>
            <a:ln w="9525">
              <a:noFill/>
              <a:miter lim="800000"/>
              <a:headEnd/>
              <a:tailEnd/>
            </a:ln>
          </p:spPr>
        </p:pic>
        <p:pic>
          <p:nvPicPr>
            <p:cNvPr id="4" name="Picture 4" descr="http://stock-image.mediafocus.com/images/previews/drinking-driving-empty-glass-car-accident-gj12029288.jpg"/>
            <p:cNvPicPr>
              <a:picLocks noChangeAspect="1" noChangeArrowheads="1"/>
            </p:cNvPicPr>
            <p:nvPr/>
          </p:nvPicPr>
          <p:blipFill>
            <a:blip r:embed="rId4" cstate="print"/>
            <a:srcRect/>
            <a:stretch>
              <a:fillRect/>
            </a:stretch>
          </p:blipFill>
          <p:spPr bwMode="auto">
            <a:xfrm>
              <a:off x="228600" y="1828800"/>
              <a:ext cx="3381375" cy="2247901"/>
            </a:xfrm>
            <a:prstGeom prst="rect">
              <a:avLst/>
            </a:prstGeom>
            <a:noFill/>
          </p:spPr>
        </p:pic>
        <p:pic>
          <p:nvPicPr>
            <p:cNvPr id="5" name="Picture 2" descr="http://t1.gstatic.com/images?q=tbn:ANd9GcR7EDLTzZsU94pe8dGfAQvO_3lFOihg8f36a5rTmHysYpzFoRwnJA"/>
            <p:cNvPicPr>
              <a:picLocks noChangeAspect="1" noChangeArrowheads="1"/>
            </p:cNvPicPr>
            <p:nvPr/>
          </p:nvPicPr>
          <p:blipFill>
            <a:blip r:embed="rId5" cstate="print"/>
            <a:srcRect/>
            <a:stretch>
              <a:fillRect/>
            </a:stretch>
          </p:blipFill>
          <p:spPr bwMode="auto">
            <a:xfrm>
              <a:off x="762000" y="4191000"/>
              <a:ext cx="3267957" cy="2438400"/>
            </a:xfrm>
            <a:prstGeom prst="rect">
              <a:avLst/>
            </a:prstGeom>
            <a:noFill/>
          </p:spPr>
        </p:pic>
        <p:pic>
          <p:nvPicPr>
            <p:cNvPr id="6" name="Picture 3"/>
            <p:cNvPicPr>
              <a:picLocks noChangeAspect="1" noChangeArrowheads="1"/>
            </p:cNvPicPr>
            <p:nvPr/>
          </p:nvPicPr>
          <p:blipFill>
            <a:blip r:embed="rId6" cstate="print"/>
            <a:srcRect/>
            <a:stretch>
              <a:fillRect/>
            </a:stretch>
          </p:blipFill>
          <p:spPr bwMode="auto">
            <a:xfrm>
              <a:off x="6248400" y="1981200"/>
              <a:ext cx="2711564" cy="1981200"/>
            </a:xfrm>
            <a:prstGeom prst="rect">
              <a:avLst/>
            </a:prstGeom>
            <a:noFill/>
            <a:ln w="9525">
              <a:noFill/>
              <a:miter lim="800000"/>
              <a:headEnd/>
              <a:tailEnd/>
            </a:ln>
            <a:effectLst/>
          </p:spPr>
        </p:pic>
        <p:pic>
          <p:nvPicPr>
            <p:cNvPr id="7" name="Picture 4" descr="D:\Documents and Settings\Dr. Sanjay K\Desktop\Picture9.png"/>
            <p:cNvPicPr>
              <a:picLocks noChangeAspect="1" noChangeArrowheads="1"/>
            </p:cNvPicPr>
            <p:nvPr/>
          </p:nvPicPr>
          <p:blipFill>
            <a:blip r:embed="rId7" cstate="print"/>
            <a:srcRect/>
            <a:stretch>
              <a:fillRect/>
            </a:stretch>
          </p:blipFill>
          <p:spPr bwMode="auto">
            <a:xfrm>
              <a:off x="3886200" y="4038600"/>
              <a:ext cx="2236787" cy="2673350"/>
            </a:xfrm>
            <a:prstGeom prst="rect">
              <a:avLst/>
            </a:prstGeom>
            <a:noFill/>
          </p:spPr>
        </p:pic>
        <p:sp>
          <p:nvSpPr>
            <p:cNvPr id="8" name="Rectangle 10"/>
            <p:cNvSpPr>
              <a:spLocks noChangeArrowheads="1"/>
            </p:cNvSpPr>
            <p:nvPr/>
          </p:nvSpPr>
          <p:spPr bwMode="auto">
            <a:xfrm>
              <a:off x="457200" y="6172200"/>
              <a:ext cx="3490636" cy="461665"/>
            </a:xfrm>
            <a:prstGeom prst="rect">
              <a:avLst/>
            </a:prstGeom>
            <a:noFill/>
            <a:ln w="9525">
              <a:noFill/>
              <a:miter lim="800000"/>
              <a:headEnd/>
              <a:tailEnd/>
            </a:ln>
            <a:effectLst/>
          </p:spPr>
          <p:txBody>
            <a:bodyPr wrap="none">
              <a:spAutoFit/>
            </a:bodyPr>
            <a:lstStyle/>
            <a:p>
              <a:r>
                <a:rPr lang="en-US" sz="2400" dirty="0"/>
                <a:t>www.tsunamionroads.org</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28600" y="304800"/>
            <a:ext cx="8686800" cy="6405265"/>
            <a:chOff x="228600" y="304800"/>
            <a:chExt cx="8686800" cy="6405265"/>
          </a:xfrm>
        </p:grpSpPr>
        <p:sp>
          <p:nvSpPr>
            <p:cNvPr id="2" name="Rectangle 1"/>
            <p:cNvSpPr/>
            <p:nvPr/>
          </p:nvSpPr>
          <p:spPr>
            <a:xfrm>
              <a:off x="228600" y="304800"/>
              <a:ext cx="8686800" cy="3354765"/>
            </a:xfrm>
            <a:prstGeom prst="rect">
              <a:avLst/>
            </a:prstGeom>
          </p:spPr>
          <p:txBody>
            <a:bodyPr wrap="square">
              <a:spAutoFit/>
            </a:bodyPr>
            <a:lstStyle/>
            <a:p>
              <a:pPr lvl="0" algn="just" eaLnBrk="0" fontAlgn="base" hangingPunct="0">
                <a:spcBef>
                  <a:spcPct val="0"/>
                </a:spcBef>
                <a:spcAft>
                  <a:spcPct val="0"/>
                </a:spcAft>
              </a:pPr>
              <a:r>
                <a:rPr lang="en-US" sz="2400" b="1" dirty="0" smtClean="0">
                  <a:solidFill>
                    <a:srgbClr val="FFFF00"/>
                  </a:solidFill>
                  <a:latin typeface="Arial" pitchFamily="34" charset="0"/>
                  <a:ea typeface="Times New Roman" pitchFamily="18" charset="0"/>
                  <a:cs typeface="Arial" pitchFamily="34" charset="0"/>
                </a:rPr>
                <a:t>      International data show that about equal number of casualties occur on roads among people other than drunken drivers themselves. </a:t>
              </a:r>
            </a:p>
            <a:p>
              <a:pPr lvl="0" algn="just" eaLnBrk="0" fontAlgn="base" hangingPunct="0">
                <a:spcBef>
                  <a:spcPct val="0"/>
                </a:spcBef>
                <a:spcAft>
                  <a:spcPct val="0"/>
                </a:spcAft>
              </a:pPr>
              <a:endParaRPr lang="en-US" sz="2000" dirty="0" smtClean="0">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en-US" sz="2400" b="1" dirty="0" smtClean="0">
                  <a:solidFill>
                    <a:schemeClr val="accent6">
                      <a:lumMod val="60000"/>
                      <a:lumOff val="40000"/>
                    </a:schemeClr>
                  </a:solidFill>
                  <a:latin typeface="Arial" pitchFamily="34" charset="0"/>
                  <a:ea typeface="Times New Roman" pitchFamily="18" charset="0"/>
                  <a:cs typeface="Arial" pitchFamily="34" charset="0"/>
                </a:rPr>
                <a:t>                </a:t>
              </a:r>
              <a:r>
                <a:rPr lang="en-US" sz="2400" b="1" dirty="0" smtClean="0">
                  <a:solidFill>
                    <a:srgbClr val="FF0000"/>
                  </a:solidFill>
                  <a:latin typeface="Arial" pitchFamily="34" charset="0"/>
                  <a:ea typeface="Times New Roman" pitchFamily="18" charset="0"/>
                  <a:cs typeface="Arial" pitchFamily="34" charset="0"/>
                </a:rPr>
                <a:t>Here it is important to note that in developed countries where more than 90% people are inside cars that is considered to be much safer on the road. In Indian context where driving conditions are just the opposite, this mortality rate to non-drivers could be much higher</a:t>
              </a:r>
              <a:r>
                <a:rPr lang="en-US" sz="2000" dirty="0" smtClean="0">
                  <a:solidFill>
                    <a:srgbClr val="FF0000"/>
                  </a:solidFill>
                  <a:latin typeface="Arial" pitchFamily="34" charset="0"/>
                  <a:ea typeface="Times New Roman" pitchFamily="18" charset="0"/>
                  <a:cs typeface="Arial" pitchFamily="34" charset="0"/>
                </a:rPr>
                <a:t>. </a:t>
              </a:r>
              <a:endParaRPr lang="en-US" sz="2000" dirty="0" smtClean="0">
                <a:solidFill>
                  <a:srgbClr val="FF0000"/>
                </a:solidFill>
                <a:latin typeface="Arial" pitchFamily="34" charset="0"/>
                <a:cs typeface="Arial" pitchFamily="34" charset="0"/>
              </a:endParaRPr>
            </a:p>
          </p:txBody>
        </p:sp>
        <p:pic>
          <p:nvPicPr>
            <p:cNvPr id="3" name="Picture 12" descr="http://criminalrecordsindia.com/wp-content/uploads/2011/04/Times-Of-India-Mumbai-Drunken-Driving.jpg"/>
            <p:cNvPicPr>
              <a:picLocks noChangeAspect="1" noChangeArrowheads="1"/>
            </p:cNvPicPr>
            <p:nvPr/>
          </p:nvPicPr>
          <p:blipFill>
            <a:blip r:embed="rId3" cstate="print"/>
            <a:srcRect/>
            <a:stretch>
              <a:fillRect/>
            </a:stretch>
          </p:blipFill>
          <p:spPr bwMode="auto">
            <a:xfrm>
              <a:off x="5029200" y="4038600"/>
              <a:ext cx="2943225" cy="2276475"/>
            </a:xfrm>
            <a:prstGeom prst="rect">
              <a:avLst/>
            </a:prstGeom>
            <a:noFill/>
          </p:spPr>
        </p:pic>
        <p:pic>
          <p:nvPicPr>
            <p:cNvPr id="4" name="Picture 2" descr="http://i.ytimg.com/vi/Ku2aVvTPaRk/0.jpg"/>
            <p:cNvPicPr>
              <a:picLocks noChangeAspect="1" noChangeArrowheads="1"/>
            </p:cNvPicPr>
            <p:nvPr/>
          </p:nvPicPr>
          <p:blipFill>
            <a:blip r:embed="rId4" cstate="print"/>
            <a:srcRect t="10667" b="13333"/>
            <a:stretch>
              <a:fillRect/>
            </a:stretch>
          </p:blipFill>
          <p:spPr bwMode="auto">
            <a:xfrm>
              <a:off x="990600" y="3962400"/>
              <a:ext cx="4048125" cy="2301998"/>
            </a:xfrm>
            <a:prstGeom prst="rect">
              <a:avLst/>
            </a:prstGeom>
            <a:noFill/>
          </p:spPr>
        </p:pic>
        <p:sp>
          <p:nvSpPr>
            <p:cNvPr id="5" name="Rectangle 10"/>
            <p:cNvSpPr>
              <a:spLocks noChangeArrowheads="1"/>
            </p:cNvSpPr>
            <p:nvPr/>
          </p:nvSpPr>
          <p:spPr bwMode="auto">
            <a:xfrm>
              <a:off x="5334000" y="6248400"/>
              <a:ext cx="3490636" cy="461665"/>
            </a:xfrm>
            <a:prstGeom prst="rect">
              <a:avLst/>
            </a:prstGeom>
            <a:noFill/>
            <a:ln w="9525">
              <a:noFill/>
              <a:miter lim="800000"/>
              <a:headEnd/>
              <a:tailEnd/>
            </a:ln>
            <a:effectLst/>
          </p:spPr>
          <p:txBody>
            <a:bodyPr wrap="none">
              <a:spAutoFit/>
            </a:bodyPr>
            <a:lstStyle/>
            <a:p>
              <a:r>
                <a:rPr lang="en-US" sz="2400" dirty="0"/>
                <a:t>www.tsunamionroads.org</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p:cNvGrpSpPr/>
          <p:nvPr/>
        </p:nvGrpSpPr>
        <p:grpSpPr>
          <a:xfrm>
            <a:off x="0" y="0"/>
            <a:ext cx="9144000" cy="6858000"/>
            <a:chOff x="0" y="0"/>
            <a:chExt cx="9144000" cy="6858000"/>
          </a:xfrm>
        </p:grpSpPr>
        <p:pic>
          <p:nvPicPr>
            <p:cNvPr id="2" name="Picture 2" descr="http://t0.gstatic.com/images?q=tbn:ANd9GcQcKCyaVGdbPkhQxgOsJC2h8ks7vxOhX5PFjAoPG-owDCssBm57"/>
            <p:cNvPicPr>
              <a:picLocks noChangeAspect="1" noChangeArrowheads="1"/>
            </p:cNvPicPr>
            <p:nvPr/>
          </p:nvPicPr>
          <p:blipFill>
            <a:blip r:embed="rId3" cstate="print"/>
            <a:srcRect/>
            <a:stretch>
              <a:fillRect/>
            </a:stretch>
          </p:blipFill>
          <p:spPr bwMode="auto">
            <a:xfrm>
              <a:off x="6503486" y="5029200"/>
              <a:ext cx="2640514" cy="1828800"/>
            </a:xfrm>
            <a:prstGeom prst="rect">
              <a:avLst/>
            </a:prstGeom>
            <a:noFill/>
          </p:spPr>
        </p:pic>
        <p:pic>
          <p:nvPicPr>
            <p:cNvPr id="4" name="Picture 3" descr="http://stock-image.mediafocus.com/images/previews/concept-danger-drinking-driving-glasses-red-jc1115014.jpg"/>
            <p:cNvPicPr>
              <a:picLocks noChangeAspect="1" noChangeArrowheads="1"/>
            </p:cNvPicPr>
            <p:nvPr/>
          </p:nvPicPr>
          <p:blipFill>
            <a:blip r:embed="rId4" cstate="print"/>
            <a:srcRect/>
            <a:stretch>
              <a:fillRect/>
            </a:stretch>
          </p:blipFill>
          <p:spPr bwMode="auto">
            <a:xfrm>
              <a:off x="6772996" y="0"/>
              <a:ext cx="2371004" cy="1676400"/>
            </a:xfrm>
            <a:prstGeom prst="rect">
              <a:avLst/>
            </a:prstGeom>
            <a:noFill/>
          </p:spPr>
        </p:pic>
        <p:pic>
          <p:nvPicPr>
            <p:cNvPr id="6" name="Picture 11" descr="http://t0.gstatic.com/images?q=tbn:ANd9GcSY_wPGfJ9YrkF5PiZwOZ08bMjvpyeTTg52Kp4XSfOsKeN9AaqDPw"/>
            <p:cNvPicPr>
              <a:picLocks noChangeAspect="1" noChangeArrowheads="1"/>
            </p:cNvPicPr>
            <p:nvPr/>
          </p:nvPicPr>
          <p:blipFill>
            <a:blip r:embed="rId5" cstate="print"/>
            <a:srcRect/>
            <a:stretch>
              <a:fillRect/>
            </a:stretch>
          </p:blipFill>
          <p:spPr bwMode="auto">
            <a:xfrm>
              <a:off x="0" y="1"/>
              <a:ext cx="1752600" cy="1760424"/>
            </a:xfrm>
            <a:prstGeom prst="rect">
              <a:avLst/>
            </a:prstGeom>
            <a:noFill/>
          </p:spPr>
        </p:pic>
        <p:sp>
          <p:nvSpPr>
            <p:cNvPr id="7" name="Rectangle 1"/>
            <p:cNvSpPr>
              <a:spLocks noChangeArrowheads="1"/>
            </p:cNvSpPr>
            <p:nvPr/>
          </p:nvSpPr>
          <p:spPr bwMode="auto">
            <a:xfrm>
              <a:off x="152400" y="1371600"/>
              <a:ext cx="8839200"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2800" b="1" dirty="0" smtClean="0">
                  <a:solidFill>
                    <a:srgbClr val="FFFF00"/>
                  </a:solidFill>
                  <a:latin typeface="Arial" pitchFamily="34" charset="0"/>
                  <a:ea typeface="Times New Roman" pitchFamily="18" charset="0"/>
                  <a:cs typeface="Arial" pitchFamily="34" charset="0"/>
                </a:rPr>
                <a:t>                EFFECT OF ALCOHOL ON DRIVING</a:t>
              </a:r>
              <a:endParaRPr lang="en-US" sz="2800" dirty="0" smtClean="0">
                <a:solidFill>
                  <a:srgbClr val="FFFF00"/>
                </a:solidFill>
                <a:latin typeface="Arial" pitchFamily="34" charset="0"/>
                <a:ea typeface="Times New Roman" pitchFamily="18" charset="0"/>
                <a:cs typeface="Mangal" pitchFamily="2"/>
              </a:endParaRPr>
            </a:p>
            <a:p>
              <a:pPr algn="just" eaLnBrk="0" fontAlgn="base" hangingPunct="0">
                <a:spcBef>
                  <a:spcPct val="0"/>
                </a:spcBef>
                <a:spcAft>
                  <a:spcPct val="0"/>
                </a:spcAft>
              </a:pPr>
              <a:endParaRPr lang="en-US" sz="1000" dirty="0" smtClean="0">
                <a:latin typeface="Arial" pitchFamily="34" charset="0"/>
                <a:ea typeface="Times New Roman" pitchFamily="18" charset="0"/>
                <a:cs typeface="Arial" pitchFamily="34" charset="0"/>
              </a:endParaRPr>
            </a:p>
            <a:p>
              <a:pPr algn="just" eaLnBrk="0" fontAlgn="base" hangingPunct="0">
                <a:spcBef>
                  <a:spcPct val="0"/>
                </a:spcBef>
                <a:spcAft>
                  <a:spcPct val="0"/>
                </a:spcAft>
              </a:pPr>
              <a:r>
                <a:rPr lang="en-US" sz="2000" b="1" dirty="0" smtClean="0">
                  <a:solidFill>
                    <a:schemeClr val="accent1">
                      <a:lumMod val="60000"/>
                      <a:lumOff val="40000"/>
                    </a:schemeClr>
                  </a:solidFill>
                  <a:latin typeface="Arial" pitchFamily="34" charset="0"/>
                  <a:ea typeface="Times New Roman" pitchFamily="18" charset="0"/>
                  <a:cs typeface="Arial" pitchFamily="34" charset="0"/>
                </a:rPr>
                <a:t>1. The interpretation and judgment power of the brain is affected. In case of some emergency, you have to take 4 to 5 decisions or actions simultaneously. While after alcohol one is able to deal only one thing at a time. </a:t>
              </a:r>
              <a:endParaRPr lang="en-US" sz="2000" b="1" dirty="0" smtClean="0">
                <a:solidFill>
                  <a:schemeClr val="accent1">
                    <a:lumMod val="60000"/>
                    <a:lumOff val="40000"/>
                  </a:schemeClr>
                </a:solidFill>
                <a:latin typeface="Arial" pitchFamily="34" charset="0"/>
                <a:ea typeface="Times New Roman" pitchFamily="18" charset="0"/>
                <a:cs typeface="Mangal" pitchFamily="2"/>
              </a:endParaRPr>
            </a:p>
            <a:p>
              <a:pPr algn="just" eaLnBrk="0" fontAlgn="base" hangingPunct="0">
                <a:spcBef>
                  <a:spcPct val="0"/>
                </a:spcBef>
                <a:spcAft>
                  <a:spcPct val="0"/>
                </a:spcAft>
              </a:pPr>
              <a:endParaRPr lang="en-US" sz="1000" b="1" dirty="0" smtClean="0">
                <a:solidFill>
                  <a:schemeClr val="accent1">
                    <a:lumMod val="60000"/>
                    <a:lumOff val="40000"/>
                  </a:schemeClr>
                </a:solidFill>
                <a:latin typeface="Arial" pitchFamily="34" charset="0"/>
                <a:ea typeface="Times New Roman" pitchFamily="18" charset="0"/>
                <a:cs typeface="Arial" pitchFamily="34" charset="0"/>
              </a:endParaRPr>
            </a:p>
            <a:p>
              <a:pPr algn="just" eaLnBrk="0" fontAlgn="base" hangingPunct="0">
                <a:spcBef>
                  <a:spcPct val="0"/>
                </a:spcBef>
                <a:spcAft>
                  <a:spcPct val="0"/>
                </a:spcAft>
              </a:pPr>
              <a:r>
                <a:rPr lang="en-US" sz="2000" b="1" dirty="0" smtClean="0">
                  <a:solidFill>
                    <a:srgbClr val="FF0000"/>
                  </a:solidFill>
                  <a:latin typeface="Arial" pitchFamily="34" charset="0"/>
                  <a:ea typeface="Times New Roman" pitchFamily="18" charset="0"/>
                  <a:cs typeface="Arial" pitchFamily="34" charset="0"/>
                </a:rPr>
                <a:t>2. The brain-eye co-ordination that ensures an immediate and appropriate response during unusual situations on road is delayed by 20-30%. </a:t>
              </a:r>
            </a:p>
            <a:p>
              <a:pPr lvl="0" algn="just" eaLnBrk="0" fontAlgn="base" hangingPunct="0">
                <a:spcBef>
                  <a:spcPct val="0"/>
                </a:spcBef>
                <a:spcAft>
                  <a:spcPct val="0"/>
                </a:spcAft>
              </a:pPr>
              <a:endParaRPr lang="en-US" sz="1000" b="1" dirty="0" smtClean="0">
                <a:solidFill>
                  <a:schemeClr val="accent1">
                    <a:lumMod val="60000"/>
                    <a:lumOff val="40000"/>
                  </a:schemeClr>
                </a:solidFill>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en-US" sz="2000" b="1" dirty="0" smtClean="0">
                  <a:solidFill>
                    <a:srgbClr val="92D050"/>
                  </a:solidFill>
                  <a:latin typeface="Arial" pitchFamily="34" charset="0"/>
                  <a:ea typeface="Times New Roman" pitchFamily="18" charset="0"/>
                  <a:cs typeface="Arial" pitchFamily="34" charset="0"/>
                </a:rPr>
                <a:t>3. The risk taking tendency increases under influence of alcohol like for over speeding or overtaking .</a:t>
              </a:r>
              <a:endParaRPr lang="en-US" sz="2000" b="1" dirty="0" smtClean="0">
                <a:solidFill>
                  <a:srgbClr val="92D050"/>
                </a:solidFill>
                <a:latin typeface="Arial" pitchFamily="34" charset="0"/>
                <a:ea typeface="Times New Roman" pitchFamily="18" charset="0"/>
                <a:cs typeface="Mangal" pitchFamily="2"/>
              </a:endParaRPr>
            </a:p>
            <a:p>
              <a:pPr lvl="0" algn="just" eaLnBrk="0" fontAlgn="base" hangingPunct="0">
                <a:spcBef>
                  <a:spcPct val="0"/>
                </a:spcBef>
                <a:spcAft>
                  <a:spcPct val="0"/>
                </a:spcAft>
              </a:pPr>
              <a:endParaRPr lang="en-US" sz="1000" b="1" dirty="0" smtClean="0">
                <a:solidFill>
                  <a:schemeClr val="accent1">
                    <a:lumMod val="60000"/>
                    <a:lumOff val="40000"/>
                  </a:schemeClr>
                </a:solidFill>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en-US" sz="2000" b="1" dirty="0" smtClean="0">
                  <a:solidFill>
                    <a:srgbClr val="FFFF00"/>
                  </a:solidFill>
                  <a:latin typeface="Arial" pitchFamily="34" charset="0"/>
                  <a:ea typeface="Times New Roman" pitchFamily="18" charset="0"/>
                  <a:cs typeface="Arial" pitchFamily="34" charset="0"/>
                </a:rPr>
                <a:t>4. It causes blurred vision or reduces vision up to 25%.</a:t>
              </a:r>
              <a:endParaRPr kumimoji="0" lang="en-US" sz="2000" b="1" i="0" u="none" strike="noStrike" cap="none" normalizeH="0" baseline="0" dirty="0" smtClean="0">
                <a:ln>
                  <a:noFill/>
                </a:ln>
                <a:solidFill>
                  <a:srgbClr val="FFFF00"/>
                </a:solidFill>
                <a:effectLst/>
                <a:latin typeface="Arial" pitchFamily="34" charset="0"/>
              </a:endParaRPr>
            </a:p>
          </p:txBody>
        </p:sp>
        <p:sp>
          <p:nvSpPr>
            <p:cNvPr id="8" name="Rectangle 10"/>
            <p:cNvSpPr>
              <a:spLocks noChangeArrowheads="1"/>
            </p:cNvSpPr>
            <p:nvPr/>
          </p:nvSpPr>
          <p:spPr bwMode="auto">
            <a:xfrm>
              <a:off x="838200" y="6096000"/>
              <a:ext cx="3490636" cy="461665"/>
            </a:xfrm>
            <a:prstGeom prst="rect">
              <a:avLst/>
            </a:prstGeom>
            <a:noFill/>
            <a:ln w="9525">
              <a:noFill/>
              <a:miter lim="800000"/>
              <a:headEnd/>
              <a:tailEnd/>
            </a:ln>
            <a:effectLst/>
          </p:spPr>
          <p:txBody>
            <a:bodyPr wrap="none">
              <a:spAutoFit/>
            </a:bodyPr>
            <a:lstStyle/>
            <a:p>
              <a:r>
                <a:rPr lang="en-US" sz="2400" dirty="0"/>
                <a:t>www.tsunamionroads.org</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152400" y="152400"/>
            <a:ext cx="8839200" cy="6405265"/>
            <a:chOff x="152400" y="152400"/>
            <a:chExt cx="8839200" cy="6405265"/>
          </a:xfrm>
        </p:grpSpPr>
        <p:pic>
          <p:nvPicPr>
            <p:cNvPr id="3" name="Picture 4" descr="http://t3.gstatic.com/images?q=tbn:ANd9GcQBU0lJJd3HyC8ftUkwVfpnsNEt8l9pYP7FwXcN0FnGtDCCXr3isA"/>
            <p:cNvPicPr>
              <a:picLocks noChangeAspect="1" noChangeArrowheads="1"/>
            </p:cNvPicPr>
            <p:nvPr/>
          </p:nvPicPr>
          <p:blipFill>
            <a:blip r:embed="rId3" cstate="print"/>
            <a:srcRect/>
            <a:stretch>
              <a:fillRect/>
            </a:stretch>
          </p:blipFill>
          <p:spPr bwMode="auto">
            <a:xfrm>
              <a:off x="5257800" y="2438400"/>
              <a:ext cx="3091720" cy="2057400"/>
            </a:xfrm>
            <a:prstGeom prst="rect">
              <a:avLst/>
            </a:prstGeom>
            <a:noFill/>
          </p:spPr>
        </p:pic>
        <p:pic>
          <p:nvPicPr>
            <p:cNvPr id="4" name="Picture 1" descr="D:\Documents and Settings\Dr. Sanjay K\Desktop\Picture13.png"/>
            <p:cNvPicPr>
              <a:picLocks noChangeAspect="1" noChangeArrowheads="1"/>
            </p:cNvPicPr>
            <p:nvPr/>
          </p:nvPicPr>
          <p:blipFill>
            <a:blip r:embed="rId4" cstate="print"/>
            <a:srcRect/>
            <a:stretch>
              <a:fillRect/>
            </a:stretch>
          </p:blipFill>
          <p:spPr bwMode="auto">
            <a:xfrm rot="21101083">
              <a:off x="1118923" y="2472487"/>
              <a:ext cx="2799388" cy="3031904"/>
            </a:xfrm>
            <a:prstGeom prst="rect">
              <a:avLst/>
            </a:prstGeom>
            <a:noFill/>
          </p:spPr>
        </p:pic>
        <p:sp>
          <p:nvSpPr>
            <p:cNvPr id="5" name="Rectangle 4"/>
            <p:cNvSpPr/>
            <p:nvPr/>
          </p:nvSpPr>
          <p:spPr>
            <a:xfrm rot="21114036">
              <a:off x="1329325" y="5022160"/>
              <a:ext cx="7543800" cy="1015663"/>
            </a:xfrm>
            <a:prstGeom prst="rect">
              <a:avLst/>
            </a:prstGeom>
            <a:solidFill>
              <a:srgbClr val="FFFF00"/>
            </a:solidFill>
          </p:spPr>
          <p:txBody>
            <a:bodyPr wrap="square">
              <a:spAutoFit/>
            </a:bodyPr>
            <a:lstStyle/>
            <a:p>
              <a:r>
                <a:rPr lang="en-US" sz="2000" b="1" dirty="0" smtClean="0">
                  <a:solidFill>
                    <a:srgbClr val="FF0000"/>
                  </a:solidFill>
                  <a:latin typeface="Arial" pitchFamily="34" charset="0"/>
                  <a:cs typeface="Arial" pitchFamily="34" charset="0"/>
                </a:rPr>
                <a:t>New Delhi: A survey conducted by traffic police on drunk drivers in city has revealed that majority of those jailed this year were young, educated and driving private vehicles.</a:t>
              </a:r>
              <a:endParaRPr lang="en-US" sz="2000" b="1" dirty="0">
                <a:solidFill>
                  <a:srgbClr val="FF0000"/>
                </a:solidFill>
                <a:latin typeface="Arial" pitchFamily="34" charset="0"/>
                <a:cs typeface="Arial" pitchFamily="34" charset="0"/>
              </a:endParaRPr>
            </a:p>
          </p:txBody>
        </p:sp>
        <p:sp>
          <p:nvSpPr>
            <p:cNvPr id="6" name="Rectangle 5"/>
            <p:cNvSpPr/>
            <p:nvPr/>
          </p:nvSpPr>
          <p:spPr>
            <a:xfrm>
              <a:off x="152400" y="152400"/>
              <a:ext cx="8839200" cy="2000548"/>
            </a:xfrm>
            <a:prstGeom prst="rect">
              <a:avLst/>
            </a:prstGeom>
          </p:spPr>
          <p:txBody>
            <a:bodyPr wrap="square">
              <a:spAutoFit/>
            </a:bodyPr>
            <a:lstStyle/>
            <a:p>
              <a:pPr lvl="0" fontAlgn="base">
                <a:spcBef>
                  <a:spcPct val="0"/>
                </a:spcBef>
                <a:spcAft>
                  <a:spcPct val="0"/>
                </a:spcAft>
              </a:pPr>
              <a:r>
                <a:rPr lang="en-US" sz="2800" b="1" dirty="0" smtClean="0">
                  <a:solidFill>
                    <a:srgbClr val="FF0000"/>
                  </a:solidFill>
                  <a:latin typeface="Arial" pitchFamily="34" charset="0"/>
                  <a:ea typeface="Times New Roman" pitchFamily="18" charset="0"/>
                  <a:cs typeface="Arial" pitchFamily="34" charset="0"/>
                </a:rPr>
                <a:t>                FACTORS  AFFECTING  FATALITY</a:t>
              </a:r>
              <a:endParaRPr lang="en-US" sz="2800" dirty="0" smtClean="0">
                <a:solidFill>
                  <a:srgbClr val="FF0000"/>
                </a:solidFill>
                <a:latin typeface="Arial" pitchFamily="34" charset="0"/>
                <a:ea typeface="Times New Roman" pitchFamily="18" charset="0"/>
                <a:cs typeface="Mangal" pitchFamily="2"/>
              </a:endParaRPr>
            </a:p>
            <a:p>
              <a:pPr marL="342900" lvl="0" indent="-342900" eaLnBrk="0" fontAlgn="base" hangingPunct="0">
                <a:spcBef>
                  <a:spcPct val="0"/>
                </a:spcBef>
                <a:spcAft>
                  <a:spcPct val="0"/>
                </a:spcAft>
              </a:pPr>
              <a:r>
                <a:rPr lang="en-US" sz="2400" b="1" i="1" dirty="0" smtClean="0">
                  <a:latin typeface="Arial" pitchFamily="34" charset="0"/>
                  <a:ea typeface="Times New Roman" pitchFamily="18" charset="0"/>
                  <a:cs typeface="Century Gothic" pitchFamily="34" charset="0"/>
                </a:rPr>
                <a:t>                                          </a:t>
              </a:r>
              <a:r>
                <a:rPr lang="en-US" sz="2400" b="1" i="1" u="sng" dirty="0" smtClean="0">
                  <a:solidFill>
                    <a:srgbClr val="FFFF00"/>
                  </a:solidFill>
                  <a:latin typeface="Arial" pitchFamily="34" charset="0"/>
                  <a:ea typeface="Times New Roman" pitchFamily="18" charset="0"/>
                  <a:cs typeface="Century Gothic" pitchFamily="34" charset="0"/>
                </a:rPr>
                <a:t>AGE</a:t>
              </a:r>
              <a:r>
                <a:rPr lang="en-US" sz="2400" b="1" u="sng" dirty="0" smtClean="0">
                  <a:solidFill>
                    <a:srgbClr val="FFFF00"/>
                  </a:solidFill>
                  <a:latin typeface="Arial" pitchFamily="34" charset="0"/>
                  <a:ea typeface="Times New Roman" pitchFamily="18" charset="0"/>
                  <a:cs typeface="Arial" pitchFamily="34" charset="0"/>
                </a:rPr>
                <a:t> </a:t>
              </a:r>
            </a:p>
            <a:p>
              <a:pPr marL="342900" lvl="0" indent="-342900" algn="just" eaLnBrk="0" fontAlgn="base" hangingPunct="0">
                <a:spcBef>
                  <a:spcPct val="0"/>
                </a:spcBef>
                <a:spcAft>
                  <a:spcPct val="0"/>
                </a:spcAft>
              </a:pPr>
              <a:r>
                <a:rPr lang="en-US" sz="2400" b="1" dirty="0" smtClean="0">
                  <a:solidFill>
                    <a:srgbClr val="FFFF00"/>
                  </a:solidFill>
                  <a:latin typeface="Arial" pitchFamily="34" charset="0"/>
                  <a:ea typeface="Times New Roman" pitchFamily="18" charset="0"/>
                  <a:cs typeface="Arial" pitchFamily="34" charset="0"/>
                </a:rPr>
                <a:t>  For similar blood levels of alcohol, risk of accidents</a:t>
              </a:r>
            </a:p>
            <a:p>
              <a:pPr marL="342900" lvl="0" indent="-342900" algn="just" eaLnBrk="0" fontAlgn="base" hangingPunct="0">
                <a:spcBef>
                  <a:spcPct val="0"/>
                </a:spcBef>
                <a:spcAft>
                  <a:spcPct val="0"/>
                </a:spcAft>
              </a:pPr>
              <a:r>
                <a:rPr lang="en-US" sz="2400" b="1" dirty="0" smtClean="0">
                  <a:solidFill>
                    <a:srgbClr val="FFFF00"/>
                  </a:solidFill>
                  <a:latin typeface="Arial" pitchFamily="34" charset="0"/>
                  <a:ea typeface="Times New Roman" pitchFamily="18" charset="0"/>
                  <a:cs typeface="Arial" pitchFamily="34" charset="0"/>
                </a:rPr>
                <a:t>among teenagers is 20 times more as compared to drivers</a:t>
              </a:r>
            </a:p>
            <a:p>
              <a:pPr marL="342900" lvl="0" indent="-342900" algn="just" eaLnBrk="0" fontAlgn="base" hangingPunct="0">
                <a:spcBef>
                  <a:spcPct val="0"/>
                </a:spcBef>
                <a:spcAft>
                  <a:spcPct val="0"/>
                </a:spcAft>
              </a:pPr>
              <a:r>
                <a:rPr lang="en-US" sz="2400" b="1" dirty="0" smtClean="0">
                  <a:solidFill>
                    <a:srgbClr val="FFFF00"/>
                  </a:solidFill>
                  <a:latin typeface="Arial" pitchFamily="34" charset="0"/>
                  <a:ea typeface="Times New Roman" pitchFamily="18" charset="0"/>
                  <a:cs typeface="Arial" pitchFamily="34" charset="0"/>
                </a:rPr>
                <a:t> who are above 30 years.  </a:t>
              </a:r>
              <a:endParaRPr lang="en-US" sz="2400" b="1" dirty="0">
                <a:solidFill>
                  <a:srgbClr val="FFFF00"/>
                </a:solidFill>
              </a:endParaRPr>
            </a:p>
          </p:txBody>
        </p:sp>
        <p:sp>
          <p:nvSpPr>
            <p:cNvPr id="7" name="Rectangle 10"/>
            <p:cNvSpPr>
              <a:spLocks noChangeArrowheads="1"/>
            </p:cNvSpPr>
            <p:nvPr/>
          </p:nvSpPr>
          <p:spPr bwMode="auto">
            <a:xfrm>
              <a:off x="5105400" y="6096000"/>
              <a:ext cx="3490636" cy="461665"/>
            </a:xfrm>
            <a:prstGeom prst="rect">
              <a:avLst/>
            </a:prstGeom>
            <a:noFill/>
            <a:ln w="9525">
              <a:noFill/>
              <a:miter lim="800000"/>
              <a:headEnd/>
              <a:tailEnd/>
            </a:ln>
            <a:effectLst/>
          </p:spPr>
          <p:txBody>
            <a:bodyPr wrap="none">
              <a:spAutoFit/>
            </a:bodyPr>
            <a:lstStyle/>
            <a:p>
              <a:r>
                <a:rPr lang="en-US" sz="2400" dirty="0"/>
                <a:t>www.tsunamionroads.org</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28600" y="626985"/>
            <a:ext cx="8746059" cy="6231015"/>
            <a:chOff x="228600" y="626985"/>
            <a:chExt cx="8746059" cy="6231015"/>
          </a:xfrm>
        </p:grpSpPr>
        <p:sp>
          <p:nvSpPr>
            <p:cNvPr id="3" name="Rectangle 2"/>
            <p:cNvSpPr/>
            <p:nvPr/>
          </p:nvSpPr>
          <p:spPr>
            <a:xfrm rot="21263376">
              <a:off x="377175" y="626985"/>
              <a:ext cx="8318879" cy="3447098"/>
            </a:xfrm>
            <a:prstGeom prst="rect">
              <a:avLst/>
            </a:prstGeom>
          </p:spPr>
          <p:txBody>
            <a:bodyPr wrap="square">
              <a:spAutoFit/>
            </a:bodyPr>
            <a:lstStyle/>
            <a:p>
              <a:pPr marL="342900" lvl="0" indent="-342900" algn="just" eaLnBrk="0" fontAlgn="base" hangingPunct="0">
                <a:spcBef>
                  <a:spcPct val="0"/>
                </a:spcBef>
                <a:spcAft>
                  <a:spcPct val="0"/>
                </a:spcAft>
              </a:pPr>
              <a:r>
                <a:rPr lang="en-US" sz="2800" b="1" dirty="0" smtClean="0">
                  <a:solidFill>
                    <a:srgbClr val="FFFF00"/>
                  </a:solidFill>
                  <a:latin typeface="Arial" pitchFamily="34" charset="0"/>
                  <a:ea typeface="Times New Roman" pitchFamily="18" charset="0"/>
                  <a:cs typeface="Arial" pitchFamily="34" charset="0"/>
                </a:rPr>
                <a:t>Why teenagers have 20 TIMES more risk for Accidents ??</a:t>
              </a:r>
            </a:p>
            <a:p>
              <a:pPr marL="342900" lvl="0" indent="-342900" algn="just" eaLnBrk="0" fontAlgn="base" hangingPunct="0">
                <a:spcBef>
                  <a:spcPct val="0"/>
                </a:spcBef>
                <a:spcAft>
                  <a:spcPct val="0"/>
                </a:spcAft>
                <a:buFont typeface="Arial" pitchFamily="34" charset="0"/>
                <a:buChar char="•"/>
              </a:pPr>
              <a:r>
                <a:rPr lang="en-US" sz="2400" b="1" dirty="0" smtClean="0">
                  <a:solidFill>
                    <a:srgbClr val="92D050"/>
                  </a:solidFill>
                  <a:latin typeface="Arial" pitchFamily="34" charset="0"/>
                  <a:ea typeface="Times New Roman" pitchFamily="18" charset="0"/>
                  <a:cs typeface="Arial" pitchFamily="34" charset="0"/>
                </a:rPr>
                <a:t>They are relatively inexperienced consumers of</a:t>
              </a:r>
            </a:p>
            <a:p>
              <a:pPr marL="342900" lvl="0" indent="-342900" algn="just" eaLnBrk="0" fontAlgn="base" hangingPunct="0">
                <a:spcBef>
                  <a:spcPct val="0"/>
                </a:spcBef>
                <a:spcAft>
                  <a:spcPct val="0"/>
                </a:spcAft>
              </a:pPr>
              <a:r>
                <a:rPr lang="en-US" sz="2400" b="1" dirty="0" smtClean="0">
                  <a:solidFill>
                    <a:srgbClr val="92D050"/>
                  </a:solidFill>
                  <a:latin typeface="Arial" pitchFamily="34" charset="0"/>
                  <a:ea typeface="Times New Roman" pitchFamily="18" charset="0"/>
                  <a:cs typeface="Arial" pitchFamily="34" charset="0"/>
                </a:rPr>
                <a:t>             alcohol. </a:t>
              </a:r>
            </a:p>
            <a:p>
              <a:pPr marL="342900" lvl="0" indent="-342900" algn="just" eaLnBrk="0" fontAlgn="base" hangingPunct="0">
                <a:spcBef>
                  <a:spcPct val="0"/>
                </a:spcBef>
                <a:spcAft>
                  <a:spcPct val="0"/>
                </a:spcAft>
                <a:buFont typeface="Arial" pitchFamily="34" charset="0"/>
                <a:buChar char="•"/>
              </a:pPr>
              <a:r>
                <a:rPr lang="en-US" sz="2400" b="1" dirty="0" smtClean="0">
                  <a:solidFill>
                    <a:srgbClr val="FF0000"/>
                  </a:solidFill>
                  <a:latin typeface="Arial" pitchFamily="34" charset="0"/>
                  <a:ea typeface="Times New Roman" pitchFamily="18" charset="0"/>
                  <a:cs typeface="Arial" pitchFamily="34" charset="0"/>
                </a:rPr>
                <a:t>They are beginners having less driving experience.  </a:t>
              </a:r>
            </a:p>
            <a:p>
              <a:pPr marL="342900" indent="-342900" algn="just" eaLnBrk="0" fontAlgn="base" hangingPunct="0">
                <a:spcBef>
                  <a:spcPct val="0"/>
                </a:spcBef>
                <a:spcAft>
                  <a:spcPct val="0"/>
                </a:spcAft>
                <a:buFont typeface="Arial" pitchFamily="34" charset="0"/>
                <a:buChar char="•"/>
              </a:pPr>
              <a:r>
                <a:rPr lang="en-US" sz="2400" b="1" dirty="0" smtClean="0">
                  <a:solidFill>
                    <a:srgbClr val="92D050"/>
                  </a:solidFill>
                  <a:latin typeface="Arial" pitchFamily="34" charset="0"/>
                  <a:cs typeface="Arial" pitchFamily="34" charset="0"/>
                </a:rPr>
                <a:t>Young people are under peer pressure to drink and</a:t>
              </a:r>
            </a:p>
            <a:p>
              <a:pPr marL="342900" indent="-342900" algn="just" eaLnBrk="0" fontAlgn="base" hangingPunct="0">
                <a:spcBef>
                  <a:spcPct val="0"/>
                </a:spcBef>
                <a:spcAft>
                  <a:spcPct val="0"/>
                </a:spcAft>
              </a:pPr>
              <a:r>
                <a:rPr lang="en-US" sz="2400" b="1" dirty="0" smtClean="0">
                  <a:solidFill>
                    <a:srgbClr val="92D050"/>
                  </a:solidFill>
                  <a:latin typeface="Arial" pitchFamily="34" charset="0"/>
                  <a:cs typeface="Arial" pitchFamily="34" charset="0"/>
                </a:rPr>
                <a:t>            brag about their alcohol tolerance.</a:t>
              </a:r>
            </a:p>
            <a:p>
              <a:pPr marL="342900" indent="-342900" algn="just" eaLnBrk="0" fontAlgn="base" hangingPunct="0">
                <a:spcBef>
                  <a:spcPct val="0"/>
                </a:spcBef>
                <a:spcAft>
                  <a:spcPct val="0"/>
                </a:spcAft>
                <a:buFont typeface="Arial" pitchFamily="34" charset="0"/>
                <a:buChar char="•"/>
              </a:pPr>
              <a:r>
                <a:rPr lang="en-US" sz="2400" b="1" dirty="0" smtClean="0">
                  <a:latin typeface="Arial" pitchFamily="34" charset="0"/>
                  <a:cs typeface="Arial" pitchFamily="34" charset="0"/>
                </a:rPr>
                <a:t>More chances of taking drugs along with alcohol </a:t>
              </a:r>
            </a:p>
            <a:p>
              <a:pPr marL="342900" lvl="0" indent="-342900" algn="just" eaLnBrk="0" fontAlgn="base" hangingPunct="0">
                <a:spcBef>
                  <a:spcPct val="0"/>
                </a:spcBef>
                <a:spcAft>
                  <a:spcPct val="0"/>
                </a:spcAft>
              </a:pPr>
              <a:endParaRPr lang="en-US" i="1" dirty="0" smtClean="0">
                <a:solidFill>
                  <a:srgbClr val="000000"/>
                </a:solidFill>
                <a:latin typeface="Arial" pitchFamily="34" charset="0"/>
                <a:ea typeface="Times New Roman" pitchFamily="18"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3886200" y="3962400"/>
              <a:ext cx="5088459" cy="2642129"/>
            </a:xfrm>
            <a:prstGeom prst="rect">
              <a:avLst/>
            </a:prstGeom>
            <a:noFill/>
            <a:ln w="9525">
              <a:noFill/>
              <a:miter lim="800000"/>
              <a:headEnd/>
              <a:tailEnd/>
            </a:ln>
            <a:effectLst/>
          </p:spPr>
        </p:pic>
        <p:sp>
          <p:nvSpPr>
            <p:cNvPr id="6" name="Rectangle 5"/>
            <p:cNvSpPr/>
            <p:nvPr/>
          </p:nvSpPr>
          <p:spPr>
            <a:xfrm>
              <a:off x="228600" y="5181600"/>
              <a:ext cx="6019800" cy="1015663"/>
            </a:xfrm>
            <a:prstGeom prst="rect">
              <a:avLst/>
            </a:prstGeom>
            <a:solidFill>
              <a:srgbClr val="FF0000"/>
            </a:solidFill>
          </p:spPr>
          <p:txBody>
            <a:bodyPr wrap="square">
              <a:spAutoFit/>
            </a:bodyPr>
            <a:lstStyle/>
            <a:p>
              <a:pPr marL="342900" indent="-342900" algn="just" eaLnBrk="0" fontAlgn="base" hangingPunct="0">
                <a:spcBef>
                  <a:spcPct val="0"/>
                </a:spcBef>
                <a:spcAft>
                  <a:spcPct val="0"/>
                </a:spcAft>
              </a:pPr>
              <a:r>
                <a:rPr lang="en-US" sz="2000" b="1" dirty="0" smtClean="0">
                  <a:latin typeface="Arial" pitchFamily="34" charset="0"/>
                  <a:cs typeface="Arial" pitchFamily="34" charset="0"/>
                </a:rPr>
                <a:t>The most worrying fact today is that during last</a:t>
              </a:r>
            </a:p>
            <a:p>
              <a:pPr marL="342900" indent="-342900" algn="just" eaLnBrk="0" fontAlgn="base" hangingPunct="0">
                <a:spcBef>
                  <a:spcPct val="0"/>
                </a:spcBef>
                <a:spcAft>
                  <a:spcPct val="0"/>
                </a:spcAft>
              </a:pPr>
              <a:r>
                <a:rPr lang="en-US" sz="2000" b="1" dirty="0" smtClean="0">
                  <a:latin typeface="Arial" pitchFamily="34" charset="0"/>
                  <a:cs typeface="Arial" pitchFamily="34" charset="0"/>
                </a:rPr>
                <a:t> 20 years the average age at which people start drinking has come down from 28 years to 19.</a:t>
              </a:r>
            </a:p>
          </p:txBody>
        </p:sp>
        <p:sp>
          <p:nvSpPr>
            <p:cNvPr id="5" name="Rectangle 10"/>
            <p:cNvSpPr>
              <a:spLocks noChangeArrowheads="1"/>
            </p:cNvSpPr>
            <p:nvPr/>
          </p:nvSpPr>
          <p:spPr bwMode="auto">
            <a:xfrm>
              <a:off x="5181600" y="6396335"/>
              <a:ext cx="3490636" cy="461665"/>
            </a:xfrm>
            <a:prstGeom prst="rect">
              <a:avLst/>
            </a:prstGeom>
            <a:noFill/>
            <a:ln w="9525">
              <a:noFill/>
              <a:miter lim="800000"/>
              <a:headEnd/>
              <a:tailEnd/>
            </a:ln>
            <a:effectLst/>
          </p:spPr>
          <p:txBody>
            <a:bodyPr wrap="none">
              <a:spAutoFit/>
            </a:bodyPr>
            <a:lstStyle/>
            <a:p>
              <a:r>
                <a:rPr lang="en-US" sz="2400" dirty="0"/>
                <a:t>www.tsunamionroads.org</a:t>
              </a:r>
            </a:p>
          </p:txBody>
        </p: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17</TotalTime>
  <Words>2553</Words>
  <Application>Microsoft Office PowerPoint</Application>
  <PresentationFormat>On-screen Show (4:3)</PresentationFormat>
  <Paragraphs>287</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Module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Dr Sanjay </cp:lastModifiedBy>
  <cp:revision>9</cp:revision>
  <dcterms:created xsi:type="dcterms:W3CDTF">2006-08-16T00:00:00Z</dcterms:created>
  <dcterms:modified xsi:type="dcterms:W3CDTF">2012-10-03T09:04:41Z</dcterms:modified>
</cp:coreProperties>
</file>